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08" r:id="rId4"/>
    <p:sldId id="422" r:id="rId5"/>
    <p:sldId id="409" r:id="rId6"/>
    <p:sldId id="410" r:id="rId7"/>
    <p:sldId id="378" r:id="rId8"/>
    <p:sldId id="379" r:id="rId9"/>
    <p:sldId id="330" r:id="rId10"/>
    <p:sldId id="341" r:id="rId11"/>
    <p:sldId id="407" r:id="rId12"/>
    <p:sldId id="317" r:id="rId13"/>
    <p:sldId id="418" r:id="rId14"/>
    <p:sldId id="403" r:id="rId15"/>
    <p:sldId id="373" r:id="rId16"/>
    <p:sldId id="381" r:id="rId17"/>
    <p:sldId id="419" r:id="rId18"/>
    <p:sldId id="380" r:id="rId19"/>
    <p:sldId id="331" r:id="rId20"/>
    <p:sldId id="338" r:id="rId21"/>
    <p:sldId id="342" r:id="rId22"/>
    <p:sldId id="382" r:id="rId23"/>
    <p:sldId id="387" r:id="rId24"/>
    <p:sldId id="343" r:id="rId25"/>
    <p:sldId id="334" r:id="rId26"/>
    <p:sldId id="374" r:id="rId27"/>
    <p:sldId id="402" r:id="rId28"/>
    <p:sldId id="304" r:id="rId29"/>
    <p:sldId id="335" r:id="rId30"/>
    <p:sldId id="305" r:id="rId31"/>
    <p:sldId id="306" r:id="rId32"/>
    <p:sldId id="307" r:id="rId33"/>
    <p:sldId id="395" r:id="rId34"/>
    <p:sldId id="396" r:id="rId35"/>
    <p:sldId id="405" r:id="rId36"/>
    <p:sldId id="337" r:id="rId37"/>
    <p:sldId id="371" r:id="rId38"/>
    <p:sldId id="369" r:id="rId39"/>
    <p:sldId id="346" r:id="rId40"/>
    <p:sldId id="351" r:id="rId41"/>
    <p:sldId id="352" r:id="rId42"/>
    <p:sldId id="349" r:id="rId43"/>
    <p:sldId id="359" r:id="rId44"/>
    <p:sldId id="313" r:id="rId45"/>
    <p:sldId id="310" r:id="rId46"/>
    <p:sldId id="362" r:id="rId47"/>
    <p:sldId id="414" r:id="rId48"/>
    <p:sldId id="325" r:id="rId49"/>
    <p:sldId id="311" r:id="rId50"/>
    <p:sldId id="398" r:id="rId51"/>
    <p:sldId id="389" r:id="rId52"/>
    <p:sldId id="420" r:id="rId53"/>
    <p:sldId id="386" r:id="rId54"/>
    <p:sldId id="348" r:id="rId55"/>
    <p:sldId id="397" r:id="rId56"/>
    <p:sldId id="353" r:id="rId57"/>
    <p:sldId id="411" r:id="rId58"/>
    <p:sldId id="326" r:id="rId59"/>
    <p:sldId id="368" r:id="rId60"/>
    <p:sldId id="366" r:id="rId61"/>
    <p:sldId id="415" r:id="rId62"/>
    <p:sldId id="416" r:id="rId63"/>
    <p:sldId id="417" r:id="rId64"/>
    <p:sldId id="394" r:id="rId65"/>
    <p:sldId id="344" r:id="rId66"/>
    <p:sldId id="412" r:id="rId67"/>
    <p:sldId id="413" r:id="rId68"/>
    <p:sldId id="404" r:id="rId69"/>
    <p:sldId id="401" r:id="rId70"/>
    <p:sldId id="377" r:id="rId71"/>
    <p:sldId id="376" r:id="rId72"/>
    <p:sldId id="383" r:id="rId73"/>
    <p:sldId id="400" r:id="rId74"/>
    <p:sldId id="384" r:id="rId75"/>
    <p:sldId id="285" r:id="rId76"/>
    <p:sldId id="297" r:id="rId7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/>
    <p:restoredTop sz="94657"/>
  </p:normalViewPr>
  <p:slideViewPr>
    <p:cSldViewPr showGuides="1">
      <p:cViewPr varScale="1">
        <p:scale>
          <a:sx n="65" d="100"/>
          <a:sy n="65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0" Type="http://schemas.openxmlformats.org/officeDocument/2006/relationships/tableStyles" Target="tableStyles.xml"/><Relationship Id="rId8" Type="http://schemas.openxmlformats.org/officeDocument/2006/relationships/slide" Target="slides/slide6.xml"/><Relationship Id="rId79" Type="http://schemas.openxmlformats.org/officeDocument/2006/relationships/viewProps" Target="viewProps.xml"/><Relationship Id="rId78" Type="http://schemas.openxmlformats.org/officeDocument/2006/relationships/presProps" Target="presProps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Date Placeholder 27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E7E1BE-FC71-463F-8B4F-C7FD5A248C9F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A3CDF5-924F-49D7-B295-10F90E347D7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Straight Connector 26"/>
          <p:cNvSpPr>
            <a:spLocks noChangeShapeType="1"/>
          </p:cNvSpPr>
          <p:nvPr/>
        </p:nvSpPr>
        <p:spPr bwMode="auto">
          <a:xfrm rot="5400000">
            <a:off x="402113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3E70D0-3AAC-4DE5-9938-C0776E45BC5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39973F-25B5-4D4C-AA09-EEF1C7F36D2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651C07-4AFC-41F0-9C92-C335272AD673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219868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2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437D9B-BBBD-4E92-8954-4D4C198B7A4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" name="Date Placeholder 6"/>
          <p:cNvSpPr>
            <a:spLocks noGrp="1"/>
          </p:cNvSpPr>
          <p:nvPr>
            <p:ph type="dt" sz="half" idx="1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4C7C6-B779-43B8-9D91-236CB3EDB6D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343400" y="104298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D2C7A-4BA0-4BFE-93BA-176BC729BD84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43400" y="103663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CAB02B-C3DE-49FD-AAF5-3137249ADB8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>
                <a:solidFill>
                  <a:srgbClr val="FFFFFF"/>
                </a:solidFill>
              </a:rPr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79BDF6-3CC8-40B4-A253-7C36258FDAE0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382963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/>
          <a:p>
            <a:pPr algn="ct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12"/>
          </p:nvPr>
        </p:nvSpPr>
        <p:spPr>
          <a:xfrm>
            <a:off x="5788025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BC800C-66DD-490A-88F8-8C82DBB915B8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1625" y="6410325"/>
            <a:ext cx="3584575" cy="3667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A3CDF5-924F-49D7-B295-10F90E347D7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/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4876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  <a:endParaRPr kumimoji="0" lang="en-US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Dr.M.SABIBULLAH,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ASSOCIATE PROFESSOR,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PG &amp; Research Dept. of Computer Science,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Jamal</a:t>
            </a:r>
            <a:r>
              <a:rPr kumimoji="0" lang="en-US" sz="1600" b="1" i="0" u="none" strike="noStrike" kern="1200" cap="none" spc="25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Mohamed College (Autonomous)</a:t>
            </a: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Trichy-620020.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</a:t>
            </a:r>
            <a:endParaRPr kumimoji="0" lang="en-US" sz="1600" b="1" i="0" u="none" strike="noStrike" kern="1200" cap="none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1600" b="1" i="0" u="none" strike="noStrike" kern="1200" cap="none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Date</a:t>
            </a:r>
            <a:r>
              <a:rPr kumimoji="0" lang="en-US" sz="1600" b="1" i="0" u="none" strike="noStrike" kern="1200" cap="none" spc="2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en-US" sz="1600" b="1" i="0" u="none" strike="noStrike" kern="1200" cap="none" spc="2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04.08.2022</a:t>
            </a:r>
            <a:endParaRPr kumimoji="0" lang="en-US" sz="1600" b="1" i="0" u="none" strike="noStrike" kern="1200" cap="none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1066800"/>
          </a:xfrm>
        </p:spPr>
        <p:txBody>
          <a:bodyPr vert="horz" wrap="square" lIns="91440" tIns="45720" rIns="91440" bIns="45720" anchor="b" anchorCtr="0"/>
          <a:lstStyle/>
          <a:p>
            <a:pPr eaLnBrk="1" hangingPunct="1">
              <a:buClrTx/>
              <a:buSzTx/>
              <a:buFontTx/>
            </a:pPr>
            <a:r>
              <a:rPr sz="36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BIG DATA ANALYTICS – In a Nutshell</a:t>
            </a:r>
            <a:endParaRPr sz="1800" b="1" kern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BD Process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Data is everywhere</a:t>
            </a:r>
            <a:r>
              <a:rPr sz="2000" dirty="0"/>
              <a:t> and it is </a:t>
            </a:r>
            <a:r>
              <a:rPr sz="2000" u="sng" dirty="0"/>
              <a:t>everything within the universe</a:t>
            </a:r>
            <a:r>
              <a:rPr sz="2000" dirty="0"/>
              <a:t>. It means that </a:t>
            </a:r>
            <a:r>
              <a:rPr sz="2000" u="sng" dirty="0"/>
              <a:t>data is within the existing limitation of technological capacity.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u="sng" dirty="0"/>
              <a:t>BD Process: </a:t>
            </a:r>
            <a:endParaRPr sz="2000" b="1" u="sng" dirty="0"/>
          </a:p>
          <a:p>
            <a:pPr algn="just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sz="2000" b="1" dirty="0"/>
              <a:t>Data                    </a:t>
            </a:r>
            <a:r>
              <a:rPr sz="2000" dirty="0">
                <a:sym typeface="Wingdings" panose="05000000000000000000" pitchFamily="2" charset="2"/>
              </a:rPr>
              <a:t> Types of Data  Data Quality  Data Analysis </a:t>
            </a: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sz="2000" b="1" dirty="0">
                <a:sym typeface="Wingdings" panose="05000000000000000000" pitchFamily="2" charset="2"/>
              </a:rPr>
              <a:t>BD Analysis     </a:t>
            </a:r>
            <a:r>
              <a:rPr sz="2000" dirty="0">
                <a:sym typeface="Wingdings" panose="05000000000000000000" pitchFamily="2" charset="2"/>
              </a:rPr>
              <a:t> BD Analysis Techniques [By ML] </a:t>
            </a: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sz="2000" b="1" dirty="0">
                <a:sym typeface="Wingdings" panose="05000000000000000000" pitchFamily="2" charset="2"/>
              </a:rPr>
              <a:t>BD Technologies / Tools </a:t>
            </a:r>
            <a:r>
              <a:rPr sz="2000" dirty="0">
                <a:sym typeface="Wingdings" panose="05000000000000000000" pitchFamily="2" charset="2"/>
              </a:rPr>
              <a:t> Analytics (Data Analytics) </a:t>
            </a: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>
                <a:sym typeface="Wingdings" panose="05000000000000000000" pitchFamily="2" charset="2"/>
              </a:rPr>
              <a:t>                                                         Type of Analytics.</a:t>
            </a: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" panose="05000000000000000000" pitchFamily="2" charset="2"/>
              <a:buChar char="v"/>
            </a:pPr>
            <a:r>
              <a:rPr sz="1800" b="1" i="1" u="sng" dirty="0"/>
              <a:t>Pure data-driven analysis </a:t>
            </a:r>
            <a:r>
              <a:rPr sz="2000" dirty="0"/>
              <a:t>may add little value for a decision maker.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400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Big Data </a:t>
            </a: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Meaning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4803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Collecting large amounts of data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Via computers, sensors, people, events 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Doing something </a:t>
            </a:r>
            <a:r>
              <a:rPr kumimoji="0" lang="en-US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(Beneficial)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it; Making decisions, confirming hypotheses, gaining insights, predicting future 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Ability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 data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only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Ability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 data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only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“Data Science” = Going from (1) to (2)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Core Knowledge to Understand BD &amp;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Composite skills to be required to understand;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Programming </a:t>
            </a:r>
            <a:r>
              <a:rPr sz="2000" dirty="0"/>
              <a:t>          - Data oriented tools e.g., SQL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Statistics</a:t>
            </a:r>
            <a:r>
              <a:rPr sz="2000" dirty="0"/>
              <a:t>	                    - Working knowledge to apply techniques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Domain Knowledge </a:t>
            </a:r>
            <a:r>
              <a:rPr sz="2000" dirty="0"/>
              <a:t>- Understanding the Problem domain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Communication  </a:t>
            </a:r>
            <a:r>
              <a:rPr sz="2000" dirty="0"/>
              <a:t>      - Able to understand needs of people &amp; 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2000" dirty="0"/>
              <a:t>                                                  organizations and ARTICULATE  results  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2000" dirty="0"/>
              <a:t>                                                  to deliver them.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Popular BD - Definitions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51816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i="1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i="1" dirty="0"/>
              <a:t>BD as Technology: </a:t>
            </a:r>
            <a:r>
              <a:rPr sz="2000" u="sng" dirty="0"/>
              <a:t>New technology </a:t>
            </a:r>
            <a:r>
              <a:rPr sz="2000" dirty="0"/>
              <a:t>development like MR, RDD in Spark, Flink in Lambda Architecture.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BD as Application: </a:t>
            </a:r>
            <a:r>
              <a:rPr sz="2000" u="sng" dirty="0"/>
              <a:t>Different applications </a:t>
            </a:r>
            <a:r>
              <a:rPr sz="2000" dirty="0"/>
              <a:t>based on different types of BD (It looks for hindsight of data).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BD as Signals: </a:t>
            </a:r>
            <a:r>
              <a:rPr sz="2000" u="sng" dirty="0"/>
              <a:t>Focuses timing </a:t>
            </a:r>
            <a:r>
              <a:rPr sz="2000" dirty="0"/>
              <a:t>rather than type of data.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BD as Opportunity: </a:t>
            </a:r>
            <a:r>
              <a:rPr sz="2000" u="sng" dirty="0"/>
              <a:t>Highlights</a:t>
            </a:r>
            <a:r>
              <a:rPr sz="2000" dirty="0"/>
              <a:t> many </a:t>
            </a:r>
            <a:r>
              <a:rPr sz="2000" u="sng" dirty="0"/>
              <a:t>potential opportunities </a:t>
            </a:r>
            <a:r>
              <a:rPr sz="2000" dirty="0"/>
              <a:t>by </a:t>
            </a:r>
            <a:r>
              <a:rPr sz="2000" u="sng" dirty="0"/>
              <a:t>revisiting the collected or archived datasets </a:t>
            </a:r>
            <a:r>
              <a:rPr sz="2000" dirty="0"/>
              <a:t>when new technologies are variable.</a:t>
            </a:r>
            <a:endParaRPr sz="20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800" dirty="0"/>
              <a:t>(i.e., data that was previously ignored because of technology limitations	</a:t>
            </a:r>
            <a:endParaRPr sz="18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BD as Metaphor: </a:t>
            </a:r>
            <a:r>
              <a:rPr sz="2000" dirty="0"/>
              <a:t>It elevates BDA to the new level. </a:t>
            </a:r>
            <a:r>
              <a:rPr sz="2000" u="sng" dirty="0"/>
              <a:t>Defines Big Data as human thinking process.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Big Data as New Term for Old Stuff: </a:t>
            </a:r>
            <a:r>
              <a:rPr sz="2000" dirty="0"/>
              <a:t>Means the </a:t>
            </a:r>
            <a:r>
              <a:rPr sz="2000" u="sng" dirty="0"/>
              <a:t>new bottle for old wine (</a:t>
            </a:r>
            <a:r>
              <a:rPr sz="2000" dirty="0"/>
              <a:t>BI, DM or other traditional data analytic activities). 	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	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Motivation Behind Big Data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The purpose of doing Big Data or BDA is to gain;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b="1" dirty="0"/>
              <a:t>Hindsight - </a:t>
            </a:r>
            <a:r>
              <a:rPr dirty="0"/>
              <a:t>metadata patterns emerging from historical data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b="1" dirty="0"/>
              <a:t>Insight       - </a:t>
            </a:r>
            <a:r>
              <a:rPr dirty="0"/>
              <a:t>deep understanding of issues or problems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b="1" dirty="0"/>
              <a:t>Foresight  - </a:t>
            </a:r>
            <a:r>
              <a:rPr dirty="0"/>
              <a:t>accurate prediction in near future		</a:t>
            </a:r>
            <a:endParaRPr dirty="0"/>
          </a:p>
          <a:p>
            <a:pPr lvl="4">
              <a:buClr>
                <a:srgbClr val="8FB08C"/>
              </a:buClr>
              <a:buSzTx/>
              <a:buFontTx/>
            </a:pPr>
            <a:endParaRPr b="1" u="sng" dirty="0"/>
          </a:p>
          <a:p>
            <a:pPr lvl="4">
              <a:buClr>
                <a:srgbClr val="8FB08C"/>
              </a:buClr>
              <a:buSzTx/>
              <a:buFontTx/>
            </a:pPr>
            <a:r>
              <a:rPr b="1" u="sng" dirty="0"/>
              <a:t>in a cost-effective manner.</a:t>
            </a:r>
            <a:endParaRPr b="1" u="sng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Big Data-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Six Blind Men &amp; Giant Elephant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Limited view of each blind man leads to </a:t>
            </a: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biased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conclusion]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7" name="Picture 2" descr="C:\Documents and Settings\SABI\Desktop\My Slides\Zakir Hussian College-25-10-17\BD-Elephant-Image-1.gif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066800"/>
            <a:ext cx="4876800" cy="5105400"/>
          </a:xfrm>
        </p:spPr>
      </p:pic>
      <p:pic>
        <p:nvPicPr>
          <p:cNvPr id="26628" name="Picture 3" descr="C:\Documents and Settings\SABI\Desktop\My Slides\Zakir Hussian College-25-10-17\BD-Elephant-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143000"/>
            <a:ext cx="3733800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Analytics Infrastructure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Specific Applications &amp; Services to be required to support BD and other data-centric applications.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dirty="0"/>
              <a:t>Cluster Services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dirty="0"/>
              <a:t>Hadoop related services and tools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dirty="0"/>
              <a:t>Data analytics tools (logs, events, DM etc., )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dirty="0"/>
              <a:t>Databases/ Servers: SQL, NOSQL (Not Only SQL)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dirty="0"/>
              <a:t>MPP (Massively Parallel Processing) Databases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endParaRPr sz="2000" b="1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1800" b="1" dirty="0"/>
              <a:t>Services </a:t>
            </a:r>
            <a:r>
              <a:rPr sz="1800" dirty="0"/>
              <a:t>on </a:t>
            </a:r>
            <a:r>
              <a:rPr sz="1800" b="1" dirty="0"/>
              <a:t>BDA tools </a:t>
            </a:r>
            <a:r>
              <a:rPr sz="1800" dirty="0"/>
              <a:t>offered by major Cloud Service Providers: Amazon      </a:t>
            </a:r>
            <a:endParaRPr sz="18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1800" dirty="0"/>
              <a:t>                        Elastic, Dynamo, MS Azure HDInsight,  and IBM BDA</a:t>
            </a:r>
            <a:endParaRPr sz="18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1800" b="1" dirty="0"/>
              <a:t>Services</a:t>
            </a:r>
            <a:r>
              <a:rPr sz="1800" dirty="0"/>
              <a:t> on </a:t>
            </a:r>
            <a:r>
              <a:rPr sz="1800" b="1" dirty="0"/>
              <a:t>Scalable Hadoop and Data analytics tools </a:t>
            </a:r>
            <a:r>
              <a:rPr sz="1800" dirty="0"/>
              <a:t>and services by:</a:t>
            </a:r>
            <a:endParaRPr sz="18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1800" dirty="0"/>
              <a:t>		             Cloudera</a:t>
            </a:r>
            <a:endParaRPr sz="1800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Key Motivations of BD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295400"/>
            <a:ext cx="8839200" cy="5410200"/>
          </a:xfrm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Data-Intensive Technology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i="1" u="sng" dirty="0"/>
              <a:t>Big Data Technology</a:t>
            </a:r>
            <a:r>
              <a:rPr sz="2000" i="1" dirty="0"/>
              <a:t> </a:t>
            </a:r>
            <a:r>
              <a:rPr sz="2000" dirty="0"/>
              <a:t>is a concepts of big data, data-intensive computing through machine learning or a path for discovering patterns and exploration of hidden patterns.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It </a:t>
            </a:r>
            <a:r>
              <a:rPr sz="2000" u="sng" dirty="0"/>
              <a:t>provides a powerful infrastructure </a:t>
            </a:r>
            <a:r>
              <a:rPr sz="2000" dirty="0"/>
              <a:t>for gradual information from the ocean of </a:t>
            </a:r>
            <a:r>
              <a:rPr sz="2000" u="sng" dirty="0"/>
              <a:t>dissimilar sources generated by machine and human.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u="sng" dirty="0"/>
              <a:t>BD can formulate methods </a:t>
            </a:r>
            <a:r>
              <a:rPr sz="2000" dirty="0"/>
              <a:t>of handling massive data, provide parallel and real time supported computing, data management tools to deal with huge and complex datasets.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u="sng" dirty="0"/>
              <a:t>Higher-level scalable data processing libraries.</a:t>
            </a:r>
            <a:endParaRPr sz="2000" u="sng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613775" cy="50292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Big data Analytics </a:t>
            </a:r>
            <a:r>
              <a:rPr sz="2000" u="sng" dirty="0"/>
              <a:t>helps to identify new  opportunities by harnessing the data. 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Big Data analytics </a:t>
            </a:r>
            <a:r>
              <a:rPr sz="2000" u="sng" dirty="0"/>
              <a:t>can be inferred and described. 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u="sng" dirty="0"/>
              <a:t>Challenging task </a:t>
            </a:r>
            <a:r>
              <a:rPr sz="2000" dirty="0"/>
              <a:t>in analytics of BD to </a:t>
            </a:r>
            <a:r>
              <a:rPr sz="2000" u="sng" dirty="0"/>
              <a:t>unite data in a maximum values,</a:t>
            </a:r>
            <a:r>
              <a:rPr sz="2000" dirty="0"/>
              <a:t> called </a:t>
            </a:r>
            <a:r>
              <a:rPr sz="2000" i="1" dirty="0"/>
              <a:t>BD Analytics</a:t>
            </a:r>
            <a:r>
              <a:rPr sz="2000" dirty="0"/>
              <a:t>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Many open source technologies used for handling massive data volumes by </a:t>
            </a:r>
            <a:r>
              <a:rPr sz="2000" u="sng" dirty="0"/>
              <a:t>distributing data storage and computations across a cluster of computers.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Importance on Analytics:</a:t>
            </a:r>
            <a:r>
              <a:rPr sz="2000" dirty="0"/>
              <a:t> It is not only restricted to business  applications, but also have wide usage in other  applications like </a:t>
            </a:r>
            <a:r>
              <a:rPr sz="2000" u="sng" dirty="0"/>
              <a:t>education, medical, entertainment, finance, marketing, communication, politics </a:t>
            </a:r>
            <a:r>
              <a:rPr sz="2000" dirty="0"/>
              <a:t>etc.</a:t>
            </a: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PRESENT SCENARIO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 = Computer + Communication + Contents (web)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2" descr="H:\New folder\We+Are+Data+Rich,+But+Information+Poor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990600"/>
            <a:ext cx="8686800" cy="5334000"/>
          </a:xfrm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Analytics &amp; Services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Big Data Analytics has become one of the </a:t>
            </a:r>
            <a:r>
              <a:rPr sz="2000" u="sng" dirty="0"/>
              <a:t>most discussed topics among researchers for further research direction. </a:t>
            </a:r>
            <a:endParaRPr sz="2000" u="sng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Big data analytics</a:t>
            </a:r>
            <a:r>
              <a:rPr sz="2000" dirty="0"/>
              <a:t> focuses on </a:t>
            </a:r>
            <a:r>
              <a:rPr sz="2000" u="sng" dirty="0"/>
              <a:t>data science and predictive analysis </a:t>
            </a:r>
            <a:r>
              <a:rPr sz="2000" dirty="0"/>
              <a:t>to be performed on large scale data sets.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Big data analytics systems as </a:t>
            </a:r>
            <a:r>
              <a:rPr sz="2000" u="sng" dirty="0"/>
              <a:t>emerging technologies </a:t>
            </a:r>
            <a:r>
              <a:rPr sz="2000" dirty="0"/>
              <a:t>which are made possible by the remarkable progress in the healthcare systems.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Big data analytics &amp; services</a:t>
            </a:r>
            <a:r>
              <a:rPr sz="2000" dirty="0"/>
              <a:t> : It can monitor and detect vital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     signs and other various measurements which can be provided to physicians or healthcare providers to support them in the diagnosis process. 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It can significantly contribute towards </a:t>
            </a:r>
            <a:r>
              <a:rPr sz="2000" u="sng" dirty="0"/>
              <a:t>improving the efficiency and effectiveness of healthcare services.</a:t>
            </a:r>
            <a:endParaRPr sz="2000" u="sng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Stack / Phases - To discover patterns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It is </a:t>
            </a:r>
            <a:r>
              <a:rPr sz="2400" u="sng" dirty="0"/>
              <a:t>important to understand the entire stack </a:t>
            </a:r>
            <a:r>
              <a:rPr sz="2400" dirty="0"/>
              <a:t>so as to address certain aspects to the specific problem to be prepared for the future. 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u="sng" dirty="0"/>
              <a:t>Big data analytics </a:t>
            </a:r>
            <a:r>
              <a:rPr sz="2400" b="1" dirty="0"/>
              <a:t>defines the following process </a:t>
            </a:r>
            <a:r>
              <a:rPr sz="2400" dirty="0"/>
              <a:t>to discover patterns and devise other useful information;</a:t>
            </a:r>
            <a:endParaRPr sz="24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2100" dirty="0"/>
              <a:t>Collecting (Capturing)</a:t>
            </a:r>
            <a:endParaRPr sz="21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2100" dirty="0"/>
              <a:t>Organizing (Storing)</a:t>
            </a:r>
            <a:endParaRPr sz="21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2100" dirty="0"/>
              <a:t>Summarizing (Sharing)</a:t>
            </a:r>
            <a:endParaRPr sz="21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2100" dirty="0"/>
              <a:t>Analyzing </a:t>
            </a:r>
            <a:endParaRPr sz="21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2100" dirty="0"/>
              <a:t>Synthesizing (Searching)</a:t>
            </a:r>
            <a:endParaRPr sz="21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2100" dirty="0"/>
              <a:t>Decision Making (Decision support-to act)</a:t>
            </a:r>
            <a:endParaRPr sz="2100" dirty="0"/>
          </a:p>
          <a:p>
            <a:pPr lvl="3">
              <a:buClr>
                <a:srgbClr val="8C7B70"/>
              </a:buClr>
              <a:buSzPct val="70000"/>
              <a:buFont typeface="Wingdings" panose="05000000000000000000" pitchFamily="2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668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Principle of Computational Processing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sz="1600" b="1" dirty="0"/>
              <a:t>Big Data Analysis </a:t>
            </a:r>
            <a:r>
              <a:rPr sz="1600" dirty="0"/>
              <a:t>can be applied to special types of data. </a:t>
            </a:r>
            <a:endParaRPr sz="1600" dirty="0"/>
          </a:p>
          <a:p>
            <a:pPr algn="just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sz="1600" dirty="0"/>
              <a:t>Many </a:t>
            </a:r>
            <a:r>
              <a:rPr sz="1800" u="sng" dirty="0"/>
              <a:t>traditional techniques for data analysis </a:t>
            </a:r>
            <a:r>
              <a:rPr sz="1600" dirty="0"/>
              <a:t>may still be used to process Big Data. Most of  </a:t>
            </a:r>
            <a:r>
              <a:rPr sz="1800" u="sng" dirty="0"/>
              <a:t>methods are related to statistics and computer science.</a:t>
            </a:r>
            <a:endParaRPr sz="1600" u="sng" dirty="0"/>
          </a:p>
          <a:p>
            <a:pPr algn="just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sz="1600" dirty="0"/>
              <a:t>Prior to data analysis, </a:t>
            </a:r>
            <a:r>
              <a:rPr sz="1600" u="sng" dirty="0"/>
              <a:t>data must be well constructed.</a:t>
            </a:r>
            <a:endParaRPr sz="1600" u="sng" dirty="0"/>
          </a:p>
          <a:p>
            <a:pPr algn="just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sz="1600" u="sng" dirty="0"/>
              <a:t>Understanding the method </a:t>
            </a:r>
            <a:r>
              <a:rPr sz="1600" dirty="0"/>
              <a:t>by which data can be </a:t>
            </a:r>
            <a:r>
              <a:rPr sz="1600" u="sng" dirty="0"/>
              <a:t>preprocessed </a:t>
            </a:r>
            <a:r>
              <a:rPr sz="1600" dirty="0"/>
              <a:t>is important </a:t>
            </a:r>
            <a:r>
              <a:rPr sz="1600" u="sng" dirty="0"/>
              <a:t>to improve data quality and the analysis results.</a:t>
            </a:r>
            <a:endParaRPr sz="1600" u="sng" dirty="0"/>
          </a:p>
          <a:p>
            <a:pPr algn="just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sz="1600" b="1" u="sng" dirty="0"/>
              <a:t>Principle of Computational Processing :</a:t>
            </a:r>
            <a:r>
              <a:rPr sz="1600" dirty="0"/>
              <a:t>	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1600" dirty="0"/>
              <a:t>	</a:t>
            </a:r>
            <a:r>
              <a:rPr sz="1600" dirty="0">
                <a:sym typeface="Wingdings" panose="05000000000000000000" pitchFamily="2" charset="2"/>
              </a:rPr>
              <a:t> </a:t>
            </a:r>
            <a:r>
              <a:rPr sz="1800" dirty="0"/>
              <a:t>Bring computer to data rather than bring data to computer .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sz="2000" b="1" dirty="0"/>
              <a:t>Philosophy of computation :</a:t>
            </a:r>
            <a:endParaRPr sz="20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	</a:t>
            </a:r>
            <a:r>
              <a:rPr sz="2000" dirty="0">
                <a:sym typeface="Wingdings" panose="05000000000000000000" pitchFamily="2" charset="2"/>
              </a:rPr>
              <a:t> </a:t>
            </a:r>
            <a:r>
              <a:rPr sz="2000" dirty="0"/>
              <a:t>Divide and Conquer  (i.e., Data Partitioning) for  large datasets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sz="2000" b="1" dirty="0"/>
              <a:t>Initiators                     : </a:t>
            </a:r>
            <a:r>
              <a:rPr sz="2000" dirty="0"/>
              <a:t>Doug Cutting and Michael J Cafarella 	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sz="2000" b="1" dirty="0"/>
              <a:t>Scalability Solution:  </a:t>
            </a:r>
            <a:r>
              <a:rPr sz="2000" dirty="0"/>
              <a:t>Scale-out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	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Sources of Data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Four BD Types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The </a:t>
            </a:r>
            <a:r>
              <a:rPr sz="2000" u="sng" dirty="0"/>
              <a:t>Sources of data are divided into TWO categories</a:t>
            </a:r>
            <a:r>
              <a:rPr sz="2000" dirty="0"/>
              <a:t>: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Computer- or machine-generated: </a:t>
            </a:r>
            <a:r>
              <a:rPr sz="2000" dirty="0"/>
              <a:t>Machine-generated data generally refers to data that is created by a machine without human intervention.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Human-generated: </a:t>
            </a:r>
            <a:r>
              <a:rPr sz="2000" dirty="0"/>
              <a:t>This is data that humans, in interaction with computers, supply</a:t>
            </a:r>
            <a:r>
              <a:rPr sz="2400" dirty="0"/>
              <a:t>.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800" b="1" i="1" u="sng" dirty="0"/>
              <a:t>Four Big Data Types </a:t>
            </a:r>
            <a:endParaRPr sz="1800" b="1" i="1" u="sng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800" b="1" dirty="0"/>
              <a:t>Structured            : </a:t>
            </a:r>
            <a:r>
              <a:rPr sz="1400" dirty="0"/>
              <a:t>Sensor data (RFID tags), Web-Log data, Point-of-sale data</a:t>
            </a:r>
            <a:endParaRPr sz="18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800" b="1" dirty="0"/>
              <a:t>Unstructured       : </a:t>
            </a:r>
            <a:r>
              <a:rPr sz="1400" dirty="0"/>
              <a:t>Satellite Images , Scientific data (Radar data),  Photographs, Video</a:t>
            </a:r>
            <a:endParaRPr sz="18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800" b="1" dirty="0"/>
              <a:t>Semi-structured  : </a:t>
            </a:r>
            <a:r>
              <a:rPr sz="1400" dirty="0"/>
              <a:t>Data falls between structured &amp; unstructured data. (eg., XML, EDI) </a:t>
            </a:r>
            <a:endParaRPr sz="18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800" b="1" dirty="0"/>
              <a:t>Mixed                      : </a:t>
            </a:r>
            <a:r>
              <a:rPr sz="1400" dirty="0"/>
              <a:t>Altogether of types 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400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Types of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Analytics would fetch significant outcomes / results / solutions. </a:t>
            </a:r>
            <a:endParaRPr sz="24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u="sng" dirty="0"/>
              <a:t>Analytics solutions </a:t>
            </a:r>
            <a:r>
              <a:rPr sz="2400" dirty="0"/>
              <a:t>can be classified into </a:t>
            </a:r>
            <a:r>
              <a:rPr sz="2400" u="sng" dirty="0"/>
              <a:t>FOUR levels</a:t>
            </a:r>
            <a:r>
              <a:rPr sz="2400" dirty="0"/>
              <a:t>; </a:t>
            </a:r>
            <a:endParaRPr sz="24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b="1" dirty="0"/>
              <a:t>Descriptive </a:t>
            </a:r>
            <a:r>
              <a:rPr dirty="0"/>
              <a:t>(</a:t>
            </a:r>
            <a:r>
              <a:rPr u="sng" dirty="0"/>
              <a:t>past history of insights</a:t>
            </a:r>
            <a:r>
              <a:rPr dirty="0"/>
              <a:t>)-Modeling, Model  </a:t>
            </a:r>
            <a:br>
              <a:rPr dirty="0"/>
            </a:br>
            <a:r>
              <a:rPr dirty="0"/>
              <a:t>Estimation / Model validation</a:t>
            </a:r>
            <a:endParaRPr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b="1" dirty="0"/>
              <a:t>Diagnostics </a:t>
            </a:r>
            <a:r>
              <a:rPr dirty="0"/>
              <a:t>(</a:t>
            </a:r>
            <a:r>
              <a:rPr u="sng" dirty="0"/>
              <a:t>determines/discovers why something happened)</a:t>
            </a:r>
            <a:endParaRPr u="sng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  <a:buNone/>
            </a:pPr>
            <a:r>
              <a:rPr sz="1600" dirty="0"/>
              <a:t>       [e.g., Identification of disease from various diagnosis report of a patient]</a:t>
            </a:r>
            <a:endParaRPr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b="1" dirty="0"/>
              <a:t>Predictive </a:t>
            </a:r>
            <a:r>
              <a:rPr dirty="0"/>
              <a:t>(</a:t>
            </a:r>
            <a:r>
              <a:rPr u="sng" dirty="0"/>
              <a:t>understanding the future / forecasting  </a:t>
            </a:r>
            <a:r>
              <a:rPr dirty="0"/>
              <a:t>based on </a:t>
            </a:r>
            <a:endParaRPr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  <a:buNone/>
            </a:pPr>
            <a:r>
              <a:rPr i="1" dirty="0"/>
              <a:t>                        Available Data</a:t>
            </a:r>
            <a:r>
              <a:rPr dirty="0"/>
              <a:t>), Tools used: WEKA, Rapid Miner etc.,</a:t>
            </a:r>
            <a:endParaRPr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b="1" dirty="0"/>
              <a:t>Prescriptive </a:t>
            </a:r>
            <a:r>
              <a:rPr dirty="0"/>
              <a:t>(</a:t>
            </a:r>
            <a:r>
              <a:rPr u="sng" dirty="0"/>
              <a:t>to find possible outcomes</a:t>
            </a:r>
            <a:r>
              <a:rPr dirty="0"/>
              <a:t>) analytics – it </a:t>
            </a:r>
            <a:r>
              <a:rPr i="1" dirty="0"/>
              <a:t>Assess </a:t>
            </a:r>
            <a:r>
              <a:rPr dirty="0"/>
              <a:t>actions, Assist in decision-making .</a:t>
            </a:r>
            <a:endParaRPr dirty="0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Data Classification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67" name="Content Placeholder 3"/>
          <p:cNvPicPr>
            <a:picLocks noGrp="1"/>
          </p:cNvPicPr>
          <p:nvPr>
            <p:ph sz="quarter" idx="1"/>
          </p:nvPr>
        </p:nvPicPr>
        <p:blipFill>
          <a:blip r:embed="rId1"/>
          <a:srcRect b="6734"/>
          <a:stretch>
            <a:fillRect/>
          </a:stretch>
        </p:blipFill>
        <p:spPr>
          <a:xfrm>
            <a:off x="228600" y="1371600"/>
            <a:ext cx="8686800" cy="4953000"/>
          </a:xfrm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Different “V” Definitions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613775" cy="51054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u="sng" dirty="0"/>
              <a:t>By Douglas Laney:</a:t>
            </a:r>
            <a:r>
              <a:rPr sz="2000" dirty="0"/>
              <a:t>  </a:t>
            </a:r>
            <a:r>
              <a:rPr sz="2000" b="1" dirty="0"/>
              <a:t>3 V’s </a:t>
            </a:r>
            <a:r>
              <a:rPr sz="2000" dirty="0"/>
              <a:t>(Volume, Velocity, Variety) 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				     </a:t>
            </a:r>
            <a:r>
              <a:rPr sz="1300" dirty="0"/>
              <a:t>[Root of term traced in 2001]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  <a:buNone/>
            </a:pPr>
            <a:endParaRPr sz="13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u="sng" dirty="0"/>
              <a:t>By IBM:</a:t>
            </a:r>
            <a:r>
              <a:rPr sz="2000" dirty="0"/>
              <a:t>                    </a:t>
            </a:r>
            <a:r>
              <a:rPr sz="2000" b="1" dirty="0"/>
              <a:t>4 V’s </a:t>
            </a:r>
            <a:r>
              <a:rPr sz="2000" dirty="0"/>
              <a:t>(Volume, Velocity, Variety, Veracity)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u="sng" dirty="0"/>
              <a:t>By Yuri Demchenko’s:</a:t>
            </a:r>
            <a:r>
              <a:rPr sz="2000" dirty="0"/>
              <a:t>  </a:t>
            </a:r>
            <a:r>
              <a:rPr sz="2000" b="1" dirty="0"/>
              <a:t>5 V’s </a:t>
            </a:r>
            <a:r>
              <a:rPr sz="2000" dirty="0"/>
              <a:t>(Volume, Velocity, Variety, Veracity, 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                                                           Value)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u="sng" dirty="0"/>
              <a:t>By MS:</a:t>
            </a:r>
            <a:r>
              <a:rPr sz="2000" dirty="0"/>
              <a:t>                             </a:t>
            </a:r>
            <a:r>
              <a:rPr sz="2000" b="1" dirty="0"/>
              <a:t>6 V’s </a:t>
            </a:r>
            <a:r>
              <a:rPr sz="2000" dirty="0"/>
              <a:t>(Volume, Velocity, Variety, Veracity, 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                                                           Variability, Visibility)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Most of them are the data-orientated definitions but fail to articulate  Big Data clearly.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In order to </a:t>
            </a:r>
            <a:r>
              <a:rPr sz="2000" u="sng" dirty="0"/>
              <a:t>understand the essential meaning, </a:t>
            </a:r>
            <a:r>
              <a:rPr sz="2000" dirty="0"/>
              <a:t>we have to clarify what data is. </a:t>
            </a: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Multi “V”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endParaRPr dirty="0"/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013" y="1338263"/>
            <a:ext cx="8181975" cy="418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BD Dimensions/ Characteristics/Properties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Multi “V”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Big data technologies describe the new generation of technologies and architectures designed to </a:t>
            </a:r>
            <a:r>
              <a:rPr sz="2000" u="sng" dirty="0"/>
              <a:t>economically extract </a:t>
            </a:r>
            <a:r>
              <a:rPr sz="2000" b="1" i="1" dirty="0"/>
              <a:t>Value </a:t>
            </a:r>
            <a:r>
              <a:rPr sz="2000" dirty="0"/>
              <a:t>from very large </a:t>
            </a:r>
            <a:r>
              <a:rPr sz="2000" b="1" i="1" dirty="0"/>
              <a:t>Volumes </a:t>
            </a:r>
            <a:r>
              <a:rPr sz="2000" dirty="0"/>
              <a:t>of a wide </a:t>
            </a:r>
            <a:r>
              <a:rPr sz="2000" b="1" i="1" dirty="0"/>
              <a:t>Variety </a:t>
            </a:r>
            <a:r>
              <a:rPr sz="2000" dirty="0"/>
              <a:t>of data, by enabling high-</a:t>
            </a:r>
            <a:r>
              <a:rPr sz="2000" b="1" i="1" dirty="0"/>
              <a:t>Velocity </a:t>
            </a:r>
            <a:r>
              <a:rPr sz="2000" dirty="0"/>
              <a:t>capture, discovery and/or analysis 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i="1" dirty="0"/>
              <a:t>Data Volume        </a:t>
            </a:r>
            <a:r>
              <a:rPr sz="1500" dirty="0"/>
              <a:t>- Scale of data (Data size/ Scale of Data)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Data  V</a:t>
            </a:r>
            <a:r>
              <a:rPr sz="1500" b="1" i="1" dirty="0"/>
              <a:t>elocity      </a:t>
            </a:r>
            <a:r>
              <a:rPr sz="1500" i="1" dirty="0"/>
              <a:t>- </a:t>
            </a:r>
            <a:r>
              <a:rPr sz="1500" dirty="0"/>
              <a:t>Real-time high speed data / Data streams/ Data in motion / Data 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1500" dirty="0"/>
              <a:t>                                             Production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i="1" dirty="0"/>
              <a:t>Variety</a:t>
            </a:r>
            <a:r>
              <a:rPr sz="1500" b="1" dirty="0"/>
              <a:t>  of data  </a:t>
            </a:r>
            <a:r>
              <a:rPr sz="1500" dirty="0"/>
              <a:t>- Heterogeneous &amp; Unstructured data sources.      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1500" dirty="0"/>
              <a:t>                                          - It measures the richness of data representation.                                                        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1500" dirty="0"/>
              <a:t>                                            (Data formats / Data Types/ Data in many forms) 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Data’s </a:t>
            </a:r>
            <a:r>
              <a:rPr sz="1500" b="1" i="1" dirty="0"/>
              <a:t>Validity</a:t>
            </a:r>
            <a:r>
              <a:rPr sz="1500" b="1" dirty="0"/>
              <a:t>    -</a:t>
            </a:r>
            <a:r>
              <a:rPr sz="1500" dirty="0"/>
              <a:t> Data’s Worth /  Monetary worth / Data value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Data   </a:t>
            </a:r>
            <a:r>
              <a:rPr sz="1500" b="1" i="1" dirty="0"/>
              <a:t>Veracity </a:t>
            </a:r>
            <a:r>
              <a:rPr sz="1500" b="1" dirty="0"/>
              <a:t>     - </a:t>
            </a:r>
            <a:r>
              <a:rPr sz="1500" dirty="0"/>
              <a:t>To ensure Trust/ Origin / Authenticity / Uncertainty of data / data in 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sz="1500" dirty="0"/>
              <a:t>                                              doubt.</a:t>
            </a:r>
            <a:endParaRPr sz="1500" dirty="0"/>
          </a:p>
        </p:txBody>
      </p:sp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10668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V’s of BD</a:t>
            </a:r>
            <a:b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Genomics, Astronomy,  Mobile Devices, Social Networks &amp; Transactions)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3" name="Picture 3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95800" y="1066800"/>
            <a:ext cx="2152650" cy="1828800"/>
          </a:xfrm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066800"/>
            <a:ext cx="1905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419600"/>
            <a:ext cx="2286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66800"/>
            <a:ext cx="39624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419600"/>
            <a:ext cx="1905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048000"/>
            <a:ext cx="2133600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3048000"/>
            <a:ext cx="19812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Inspired Slogan</a:t>
            </a:r>
            <a:endParaRPr kern="1200" dirty="0">
              <a:solidFill>
                <a:srgbClr val="FF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r>
              <a:rPr dirty="0"/>
              <a:t>“Man should think and </a:t>
            </a:r>
            <a:endParaRPr dirty="0"/>
          </a:p>
          <a:p>
            <a:pPr>
              <a:buFont typeface="Wingdings" panose="05000000000000000000" pitchFamily="2" charset="2"/>
              <a:buNone/>
            </a:pPr>
            <a:r>
              <a:rPr dirty="0"/>
              <a:t>    Machine should work “  -  IBM</a:t>
            </a:r>
            <a:endParaRPr dirty="0"/>
          </a:p>
          <a:p>
            <a:pPr>
              <a:buFont typeface="Wingdings" panose="05000000000000000000" pitchFamily="2" charset="2"/>
              <a:buNone/>
            </a:pPr>
            <a:endParaRPr dirty="0"/>
          </a:p>
          <a:p>
            <a:pPr>
              <a:buFont typeface="Wingdings" panose="05000000000000000000" pitchFamily="2" charset="2"/>
              <a:buNone/>
            </a:pPr>
            <a:r>
              <a:rPr dirty="0"/>
              <a:t>   Present scenario is……….</a:t>
            </a:r>
            <a:endParaRPr dirty="0"/>
          </a:p>
          <a:p>
            <a:pPr>
              <a:buFont typeface="Wingdings" panose="05000000000000000000" pitchFamily="2" charset="2"/>
              <a:buNone/>
            </a:pPr>
            <a:endParaRPr dirty="0"/>
          </a:p>
          <a:p>
            <a:pPr>
              <a:buFont typeface="Wingdings" panose="05000000000000000000" pitchFamily="2" charset="2"/>
              <a:buNone/>
            </a:pPr>
            <a:r>
              <a:rPr dirty="0"/>
              <a:t>   </a:t>
            </a:r>
            <a:r>
              <a:rPr dirty="0">
                <a:solidFill>
                  <a:srgbClr val="66FF33"/>
                </a:solidFill>
              </a:rPr>
              <a:t>“Man should work and</a:t>
            </a:r>
            <a:endParaRPr dirty="0">
              <a:solidFill>
                <a:srgbClr val="66FF33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dirty="0">
                <a:solidFill>
                  <a:srgbClr val="66FF33"/>
                </a:solidFill>
              </a:rPr>
              <a:t>    Machine should  think”  -  SABIBULLAH</a:t>
            </a:r>
            <a:endParaRPr dirty="0">
              <a:solidFill>
                <a:srgbClr val="66FF33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dirty="0">
                <a:solidFill>
                  <a:srgbClr val="66FF33"/>
                </a:solidFill>
              </a:rPr>
              <a:t>  </a:t>
            </a:r>
            <a:endParaRPr sz="1200" dirty="0">
              <a:solidFill>
                <a:srgbClr val="66FF33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sz="1200" dirty="0">
                <a:solidFill>
                  <a:srgbClr val="66FF33"/>
                </a:solidFill>
              </a:rPr>
              <a:t>      </a:t>
            </a:r>
            <a:r>
              <a:rPr sz="1800" dirty="0">
                <a:solidFill>
                  <a:srgbClr val="66FF33"/>
                </a:solidFill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To </a:t>
            </a:r>
            <a:r>
              <a:rPr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Best Learning Machine</a:t>
            </a:r>
            <a:endParaRPr u="sng" dirty="0"/>
          </a:p>
          <a:p>
            <a:pPr>
              <a:buFont typeface="Wingdings" panose="05000000000000000000" pitchFamily="2" charset="2"/>
              <a:buNone/>
            </a:pPr>
            <a:endParaRPr dirty="0">
              <a:solidFill>
                <a:srgbClr val="66FF33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Sources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447800"/>
            <a:ext cx="8458200" cy="5310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52600"/>
            <a:ext cx="29718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 V’s of BD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990600"/>
            <a:ext cx="60198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77000" y="1447800"/>
            <a:ext cx="2343150" cy="2514600"/>
          </a:xfrm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191000"/>
            <a:ext cx="23622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 V’s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4035" name="Content Placeholder 3" descr="10V's of Big Data"/>
          <p:cNvPicPr>
            <a:picLocks noGrp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295400"/>
            <a:ext cx="8610600" cy="4953000"/>
          </a:xfrm>
        </p:spPr>
      </p:pic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Value Chain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059" name="Content Placeholder 3" descr="https://static-content.springer.com/image/chp%3A10.1007%2F978-3-319-21569-3_3/MediaObjects/332689_1_En_3_Fig1_HTML.gif"/>
          <p:cNvPicPr>
            <a:picLocks noGrp="1"/>
          </p:cNvPicPr>
          <p:nvPr>
            <p:ph sz="quarter" idx="1"/>
          </p:nvPr>
        </p:nvPicPr>
        <p:blipFill>
          <a:blip r:embed="rId1"/>
          <a:srcRect r="1852" b="8064"/>
          <a:stretch>
            <a:fillRect/>
          </a:stretch>
        </p:blipFill>
        <p:spPr>
          <a:xfrm>
            <a:off x="152400" y="1295400"/>
            <a:ext cx="8839200" cy="4953000"/>
          </a:xfrm>
        </p:spPr>
      </p:pic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Processing BD Techniques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613775" cy="50292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u="sng" dirty="0"/>
              <a:t>BD Process: </a:t>
            </a:r>
            <a:endParaRPr sz="2000" b="1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	Data</a:t>
            </a:r>
            <a:r>
              <a:rPr sz="2000" dirty="0">
                <a:sym typeface="Wingdings" panose="05000000000000000000" pitchFamily="2" charset="2"/>
              </a:rPr>
              <a:t> Types of Data  Data Quality  Analysis Data Analysis  BD Analysis  BD Analysis Techniques [By ML] BD Technologies / Tools  Analytics (Data Analytics)  Type of Analytics.</a:t>
            </a: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>
              <a:sym typeface="Wingdings" panose="05000000000000000000" pitchFamily="2" charset="2"/>
            </a:endParaRPr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u="sng" dirty="0"/>
              <a:t>Batch Processing Technique: </a:t>
            </a:r>
            <a:r>
              <a:rPr sz="2000" dirty="0"/>
              <a:t>Huge data are collected </a:t>
            </a:r>
            <a:r>
              <a:rPr sz="2000" i="1" u="sng" dirty="0"/>
              <a:t>over a period of time</a:t>
            </a:r>
            <a:r>
              <a:rPr sz="2000" u="sng" dirty="0"/>
              <a:t>,</a:t>
            </a:r>
            <a:r>
              <a:rPr sz="2000" dirty="0"/>
              <a:t> processed &amp; then produces output. It uses MR  (e.g., Hadoop).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u="sng" dirty="0"/>
              <a:t>Non-Batch Processing Techniques: </a:t>
            </a:r>
            <a:r>
              <a:rPr sz="2000" dirty="0"/>
              <a:t>Involves continual input of data, processed in a </a:t>
            </a:r>
            <a:r>
              <a:rPr sz="2000" i="1" dirty="0"/>
              <a:t>smaller </a:t>
            </a:r>
            <a:r>
              <a:rPr sz="2000" i="1" u="sng" dirty="0"/>
              <a:t>period of time. </a:t>
            </a:r>
            <a:r>
              <a:rPr sz="2000" u="sng" dirty="0"/>
              <a:t> 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Categorized by;</a:t>
            </a:r>
            <a:endParaRPr sz="20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i="1" dirty="0"/>
              <a:t>Real-time processing </a:t>
            </a:r>
            <a:r>
              <a:rPr sz="2000" i="1" dirty="0"/>
              <a:t>(Thro’ In-memory computing, Real-time Queries)</a:t>
            </a:r>
            <a:endParaRPr sz="2000" i="1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i="1" dirty="0"/>
              <a:t>Stream processing </a:t>
            </a:r>
            <a:r>
              <a:rPr sz="2000" i="1" dirty="0"/>
              <a:t>(Thro’ Strom &amp; S4)</a:t>
            </a:r>
            <a:endParaRPr sz="2000" i="1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400" dirty="0"/>
          </a:p>
        </p:txBody>
      </p:sp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BD  Processing Technologies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Higher-level scalable Data Processing Libraries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51816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Accessing, analyzing, securing and storing big data are one of the most alleviating technologies called big data technology.</a:t>
            </a:r>
            <a:endParaRPr sz="20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u="sng" dirty="0"/>
              <a:t>BD Processing Technologies</a:t>
            </a:r>
            <a:endParaRPr sz="2000" b="1" u="sng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Apache Hadoop </a:t>
            </a:r>
            <a:r>
              <a:rPr sz="1500" dirty="0"/>
              <a:t>(Can perform Data-Intensive Applications)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Apache Spark </a:t>
            </a:r>
            <a:r>
              <a:rPr sz="1500" dirty="0"/>
              <a:t>(Fast Cluster Computing)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IBM Infosphere</a:t>
            </a:r>
            <a:endParaRPr sz="15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Apache S4</a:t>
            </a:r>
            <a:endParaRPr sz="15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RHadoop (ML Packages)</a:t>
            </a:r>
            <a:endParaRPr sz="15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Horton Hadoop works</a:t>
            </a:r>
            <a:endParaRPr sz="15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Twitter’s Storm</a:t>
            </a:r>
            <a:endParaRPr sz="15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Dremel by Google’s Big Query Services</a:t>
            </a:r>
            <a:endParaRPr sz="15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Lambda Architecture</a:t>
            </a:r>
            <a:endParaRPr sz="15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epiC</a:t>
            </a:r>
            <a:endParaRPr sz="15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sz="16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Char char="Ø"/>
            </a:pPr>
            <a:r>
              <a:rPr sz="1600" b="1" dirty="0"/>
              <a:t>Hadoop’s Core and Eco-systems </a:t>
            </a:r>
            <a:r>
              <a:rPr sz="1600" u="sng" dirty="0"/>
              <a:t>potency </a:t>
            </a:r>
            <a:r>
              <a:rPr sz="1600" dirty="0"/>
              <a:t>can be considered as a </a:t>
            </a:r>
            <a:r>
              <a:rPr sz="1600" b="1" dirty="0"/>
              <a:t>“Dispensing Pipeline”.</a:t>
            </a:r>
            <a:endParaRPr sz="16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sz="1500" b="1" dirty="0"/>
          </a:p>
        </p:txBody>
      </p:sp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History of Big Data – An Outlook</a:t>
            </a:r>
            <a:endParaRPr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8131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914400"/>
            <a:ext cx="8763000" cy="5943600"/>
          </a:xfrm>
        </p:spPr>
      </p:pic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Evolution of GFS, HDFS, MapReduce and Hadoop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915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371600"/>
            <a:ext cx="8686800" cy="5105400"/>
          </a:xfrm>
        </p:spPr>
      </p:pic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Apache Hadoop &amp; Core Components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143000"/>
            <a:ext cx="8613775" cy="55626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Apache Hadoop </a:t>
            </a:r>
            <a:endParaRPr sz="20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Developed by Apache Foundation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Hadoop project adopted GFS architecture and developed HDFS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Copies Data between Client (Local) &amp; HDFS (Cluster)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Heterogeneous Commodity Hardware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Used for </a:t>
            </a:r>
            <a:r>
              <a:rPr sz="1600" i="1" dirty="0"/>
              <a:t>storing, processing, and analyzing the data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It c</a:t>
            </a:r>
            <a:r>
              <a:rPr sz="1600" i="1" dirty="0"/>
              <a:t>reates </a:t>
            </a:r>
            <a:r>
              <a:rPr sz="1600" dirty="0"/>
              <a:t>clusters of machines and coordinates work among them</a:t>
            </a:r>
            <a:endParaRPr sz="16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Hadoop Common </a:t>
            </a:r>
            <a:endParaRPr sz="15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Provides common utility and Java library functions. 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Hadoop Core components</a:t>
            </a:r>
            <a:endParaRPr sz="20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Hadoop Distributed File System (HDFS) </a:t>
            </a:r>
            <a:endParaRPr sz="15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Self-healing Distributed and Shared Storage System for Hadoop.</a:t>
            </a:r>
            <a:endParaRPr sz="16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Rapidly</a:t>
            </a:r>
            <a:r>
              <a:rPr sz="1600" i="1" dirty="0"/>
              <a:t> distributes the data in a several nodes on a cluster.</a:t>
            </a:r>
            <a:endParaRPr sz="1600" i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Provides fast performance and reliable replication of data. </a:t>
            </a:r>
            <a:endParaRPr sz="16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Hadoop YARN </a:t>
            </a:r>
            <a:r>
              <a:rPr sz="1500" dirty="0"/>
              <a:t>(Yet Another Resource Negotiator)</a:t>
            </a:r>
            <a:endParaRPr sz="15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600" dirty="0"/>
              <a:t>Resource Management</a:t>
            </a:r>
            <a:endParaRPr sz="16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MapReduce  2.0 </a:t>
            </a:r>
            <a:r>
              <a:rPr sz="1500" dirty="0"/>
              <a:t>Architecture</a:t>
            </a:r>
            <a:endParaRPr sz="15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dirty="0"/>
              <a:t>Used for parallel computations of massive datasets</a:t>
            </a:r>
            <a:endParaRPr sz="13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Apache Mahout </a:t>
            </a:r>
            <a:endParaRPr sz="20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dirty="0"/>
              <a:t>Library of  Machine Learning  - Supports different types of Algorithms</a:t>
            </a:r>
            <a:endParaRPr sz="13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95400"/>
            <a:ext cx="8504238" cy="51054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Hadoop is an </a:t>
            </a:r>
            <a:r>
              <a:rPr sz="1800" b="1" u="sng" dirty="0"/>
              <a:t>open source </a:t>
            </a:r>
            <a:r>
              <a:rPr sz="1800" dirty="0"/>
              <a:t>implementation of MapReduce computational paradigm.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Apache Hadoop is an open-source software framework that </a:t>
            </a:r>
            <a:r>
              <a:rPr sz="1800" b="1" u="sng" dirty="0"/>
              <a:t>supports data-intensive distributed applications</a:t>
            </a:r>
            <a:r>
              <a:rPr sz="1800" dirty="0"/>
              <a:t>, licensed under the Apache v2 license.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Created by </a:t>
            </a:r>
            <a:r>
              <a:rPr sz="1800" b="1" dirty="0"/>
              <a:t>Doug Cutting </a:t>
            </a:r>
            <a:r>
              <a:rPr sz="1800" dirty="0"/>
              <a:t>(chairman of board of directors of the </a:t>
            </a:r>
            <a:r>
              <a:rPr sz="1800" b="1" dirty="0"/>
              <a:t>Apache Software Foundation, 2010)</a:t>
            </a:r>
            <a:endParaRPr sz="1800" dirty="0"/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304800"/>
            <a:ext cx="3200400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371600"/>
            <a:ext cx="4343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447800"/>
            <a:ext cx="32004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105400"/>
            <a:ext cx="41148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Terabytes (Or) Terrorbytes ?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2" descr="H:\New folder\img005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 b="7353"/>
          <a:stretch>
            <a:fillRect/>
          </a:stretch>
        </p:blipFill>
        <p:spPr>
          <a:xfrm>
            <a:off x="228600" y="1143000"/>
            <a:ext cx="8686800" cy="5181600"/>
          </a:xfrm>
        </p:spPr>
      </p:pic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Hadoop Evolution 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Map Reduce Limitations: </a:t>
            </a:r>
            <a:r>
              <a:rPr sz="1800" dirty="0"/>
              <a:t>Graph algorithms (Page Rank, Google), iterative algorithms.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b="1" dirty="0"/>
              <a:t>Hadoop Core:</a:t>
            </a:r>
            <a:endParaRPr sz="18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800" dirty="0"/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81000"/>
            <a:ext cx="2857500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24200"/>
            <a:ext cx="7543800" cy="3000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Apache Hadoop Ecosystem (Evolving) Components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3251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536700"/>
            <a:ext cx="8534400" cy="4552950"/>
          </a:xfrm>
        </p:spPr>
      </p:pic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457200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Hadoop Framework or Technology Stack &amp; Ecosystem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427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762000"/>
            <a:ext cx="8839200" cy="5943600"/>
          </a:xfrm>
        </p:spPr>
      </p:pic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Map Reduce: </a:t>
            </a:r>
            <a:r>
              <a:rPr sz="1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More than 10000 applications in Google</a:t>
            </a:r>
            <a:endParaRPr sz="24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529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295400"/>
            <a:ext cx="8534400" cy="5105400"/>
          </a:xfrm>
        </p:spPr>
      </p:pic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Map Reduce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Advantage: </a:t>
            </a:r>
            <a:r>
              <a:rPr sz="2000" dirty="0"/>
              <a:t>MapReduce’s data-parallel programming model hides complexity of distribution and fault tolerance.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MapReduce (MR) </a:t>
            </a:r>
            <a:r>
              <a:rPr sz="2000" dirty="0"/>
              <a:t>= A Batch Query Processor</a:t>
            </a:r>
            <a:endParaRPr sz="20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Map       </a:t>
            </a:r>
            <a:r>
              <a:rPr sz="1500" dirty="0"/>
              <a:t>= Distribute, Aggregate and Collaboration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dirty="0"/>
              <a:t>Reduce </a:t>
            </a:r>
            <a:r>
              <a:rPr sz="1500" dirty="0"/>
              <a:t>= Parallel Processing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sz="15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Key philosophy: </a:t>
            </a:r>
            <a:endParaRPr sz="2000" b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i="1" dirty="0"/>
              <a:t>Make it scale, </a:t>
            </a:r>
            <a:r>
              <a:rPr sz="1500" i="1" dirty="0"/>
              <a:t>so you can throw hardware </a:t>
            </a:r>
            <a:r>
              <a:rPr sz="1500" dirty="0"/>
              <a:t>at problems.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b="1" i="1" dirty="0"/>
              <a:t>Make it cheap, </a:t>
            </a:r>
            <a:r>
              <a:rPr sz="1500" i="1" dirty="0"/>
              <a:t>saving hardware, </a:t>
            </a:r>
            <a:r>
              <a:rPr sz="1500" dirty="0"/>
              <a:t>programmer and administration costs (but requiring fault tolerance).</a:t>
            </a:r>
            <a:endParaRPr sz="15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sz="15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MapReduce </a:t>
            </a:r>
            <a:r>
              <a:rPr sz="2000" dirty="0"/>
              <a:t>is not suitable for all problems, but when it works, it may save you a lot of time.</a:t>
            </a: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MR Capability - Workloads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ctr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Google’s </a:t>
            </a:r>
            <a:r>
              <a:rPr sz="2000" u="sng" dirty="0"/>
              <a:t>MapReduce is potentially capable to handle </a:t>
            </a:r>
            <a:endParaRPr sz="2000" u="sng" dirty="0"/>
          </a:p>
          <a:p>
            <a:pPr algn="ctr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b="1" u="sng" dirty="0"/>
              <a:t>FIVE types of workloads: </a:t>
            </a:r>
            <a:endParaRPr sz="2000" b="1" u="sng" dirty="0"/>
          </a:p>
          <a:p>
            <a:pPr algn="ctr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b="1" u="sng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Large-scale machine learning </a:t>
            </a:r>
            <a:r>
              <a:rPr sz="2000" dirty="0"/>
              <a:t>problems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Clustering problems for the Google News </a:t>
            </a:r>
            <a:r>
              <a:rPr sz="2000" dirty="0"/>
              <a:t>and Google products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Extraction of data </a:t>
            </a:r>
            <a:r>
              <a:rPr sz="2000" dirty="0"/>
              <a:t>used to produce reports of popular queries                (e.g. Google Zeitgeist)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Extraction of properties of web pages </a:t>
            </a:r>
            <a:r>
              <a:rPr sz="2000" dirty="0"/>
              <a:t>for new experiments and products (e.g. extraction of geographical locations from a large corpus of web pages for localized search), and </a:t>
            </a:r>
            <a:endParaRPr sz="20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2000" b="1" dirty="0"/>
              <a:t>Large-scale graph computations </a:t>
            </a:r>
            <a:endParaRPr sz="20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3200" dirty="0"/>
          </a:p>
        </p:txBody>
      </p:sp>
    </p:spTree>
  </p:cSld>
  <p:clrMapOvr>
    <a:masterClrMapping/>
  </p:clrMapOvr>
  <p:transition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Clusters of News Articles (Grouping) from Google</a:t>
            </a:r>
            <a:b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[News from India Today &amp; Economic Times]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8371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371600"/>
            <a:ext cx="4876800" cy="5257800"/>
          </a:xfrm>
        </p:spPr>
      </p:pic>
      <p:pic>
        <p:nvPicPr>
          <p:cNvPr id="5837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505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91000"/>
            <a:ext cx="3505200" cy="226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613775" cy="12954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Five Steps MR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Programming Model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[1. Splitting, 2. Mapping (Distribution), 3. Shuffling and Storing, 4. Reducing (Parallelizing),                                                   5. Aggregating]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676400"/>
            <a:ext cx="8610600" cy="4648200"/>
          </a:xfrm>
        </p:spPr>
      </p:pic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58825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Map Reduce – Model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041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81000" y="1527175"/>
            <a:ext cx="8610600" cy="4572000"/>
          </a:xfrm>
        </p:spPr>
      </p:pic>
    </p:spTree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Architecture – BD on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MR Architecture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Fault Tolerance Graph Architecture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Streaming Graph Architecture</a:t>
            </a:r>
            <a:endParaRPr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300" b="0" i="0" u="none" strike="noStrike" kern="1200" cap="none" spc="0" normalizeH="0" baseline="0" noProof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  <p:pic>
        <p:nvPicPr>
          <p:cNvPr id="16388" name="Picture 2" descr="H:\New folder\1240_500DRIPseeq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Replacing Human in Machine Learning Process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2467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371600"/>
            <a:ext cx="8610600" cy="5029200"/>
          </a:xfrm>
        </p:spPr>
      </p:pic>
    </p:spTree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 Techniques of ML - DM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219200"/>
            <a:ext cx="8504238" cy="5334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Data Mining Process</a:t>
            </a:r>
            <a:endParaRPr sz="20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Data Mining Techniques</a:t>
            </a:r>
            <a:endParaRPr sz="20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4114800"/>
            <a:ext cx="69342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70866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Machine Learning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2578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A </a:t>
            </a:r>
            <a:r>
              <a:rPr sz="1800" b="1" u="sng" dirty="0"/>
              <a:t>core methodology </a:t>
            </a:r>
            <a:r>
              <a:rPr sz="1800" u="sng" dirty="0"/>
              <a:t>in </a:t>
            </a:r>
            <a:r>
              <a:rPr sz="1800" b="1" u="sng" dirty="0"/>
              <a:t>Data Analytics </a:t>
            </a:r>
            <a:r>
              <a:rPr sz="1800" u="sng" dirty="0"/>
              <a:t>(DA) is Machine Learning </a:t>
            </a:r>
            <a:r>
              <a:rPr sz="1800" b="1" u="sng" dirty="0"/>
              <a:t>(ML</a:t>
            </a:r>
            <a:r>
              <a:rPr sz="1800" b="1" dirty="0"/>
              <a:t>), </a:t>
            </a:r>
            <a:r>
              <a:rPr sz="1800" dirty="0"/>
              <a:t>is an area of computer science that aims </a:t>
            </a:r>
            <a:r>
              <a:rPr sz="1800" u="sng" dirty="0"/>
              <a:t>to build a delivery systems and algorithms that learn from data. </a:t>
            </a:r>
            <a:endParaRPr sz="1800" u="sng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The essence of </a:t>
            </a:r>
            <a:r>
              <a:rPr sz="1800" u="sng" dirty="0"/>
              <a:t>ML is an automatic process of pattern recognition </a:t>
            </a:r>
            <a:r>
              <a:rPr sz="1800" dirty="0"/>
              <a:t>by a L</a:t>
            </a:r>
            <a:r>
              <a:rPr sz="1800" u="sng" dirty="0"/>
              <a:t>earning Machine.</a:t>
            </a:r>
            <a:endParaRPr sz="1800" u="sng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ML uses data to make any </a:t>
            </a:r>
            <a:r>
              <a:rPr sz="1800" u="sng" dirty="0"/>
              <a:t>inferences or predictions to the specified tasks</a:t>
            </a:r>
            <a:r>
              <a:rPr sz="1800" dirty="0"/>
              <a:t>. 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Historically, many terms to describe the </a:t>
            </a:r>
            <a:r>
              <a:rPr sz="1800" b="1" dirty="0"/>
              <a:t>equivalent meaning of ML</a:t>
            </a:r>
            <a:r>
              <a:rPr sz="1800" dirty="0"/>
              <a:t>, such as “</a:t>
            </a:r>
            <a:r>
              <a:rPr sz="1800" u="sng" dirty="0"/>
              <a:t>Learning from data”, “Pattern Recognition”, “Data science”, “Data Mining”, “Text Mining” or even “Business Intelligence</a:t>
            </a:r>
            <a:r>
              <a:rPr sz="1800" dirty="0"/>
              <a:t>” and etc.</a:t>
            </a:r>
            <a:endParaRPr sz="18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800" dirty="0"/>
              <a:t>One of the </a:t>
            </a:r>
            <a:r>
              <a:rPr sz="1800" b="1" dirty="0"/>
              <a:t>Major techniques of ML is Data Mining </a:t>
            </a:r>
            <a:endParaRPr sz="18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1800" dirty="0"/>
              <a:t>          (DM –Looking for patterns of data), where </a:t>
            </a:r>
            <a:endParaRPr sz="20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Feature selection, </a:t>
            </a:r>
            <a:endParaRPr sz="1300" b="1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Supervised learning </a:t>
            </a:r>
            <a:r>
              <a:rPr sz="1300" dirty="0"/>
              <a:t>(learning with labels), 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Unsupervised learning (</a:t>
            </a:r>
            <a:r>
              <a:rPr sz="1300" dirty="0"/>
              <a:t>without labels) and 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dirty="0"/>
              <a:t>Deep learning (</a:t>
            </a:r>
            <a:r>
              <a:rPr sz="1300" dirty="0"/>
              <a:t>complex,  mysterious and popular learning – able to identify features from raw data) / reinforcement learning  or hybrid learning algorithms are utilized for the </a:t>
            </a:r>
            <a:endParaRPr sz="1300"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sz="1300" b="1" u="sng" dirty="0"/>
              <a:t>Purpose of ML tasks / methods </a:t>
            </a:r>
            <a:r>
              <a:rPr sz="1300" dirty="0"/>
              <a:t>like </a:t>
            </a:r>
            <a:endParaRPr sz="1300" dirty="0"/>
          </a:p>
          <a:p>
            <a:pPr lvl="3">
              <a:buClr>
                <a:srgbClr val="8C7B70"/>
              </a:buClr>
              <a:buSzPct val="70000"/>
              <a:buFont typeface="Wingdings" panose="05000000000000000000" pitchFamily="2" charset="2"/>
            </a:pPr>
            <a:r>
              <a:rPr sz="1300" dirty="0"/>
              <a:t>classification / clustering / association / regression / dimensionality reduction / batch-based collaborative filtering / decision-makings through decision trees. </a:t>
            </a:r>
            <a:endParaRPr sz="1300" dirty="0"/>
          </a:p>
        </p:txBody>
      </p:sp>
    </p:spTree>
  </p:cSld>
  <p:clrMapOvr>
    <a:masterClrMapping/>
  </p:clrMapOvr>
  <p:transition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Supported -ML based Algorithms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5539" name="Content Placeholder 3" descr="C:\Users\Venkatesh\Desktop\survey paper documents\ML ALGORITHM.png"/>
          <p:cNvPicPr>
            <a:picLocks noGrp="1"/>
          </p:cNvPicPr>
          <p:nvPr>
            <p:ph sz="quarter" idx="1"/>
          </p:nvPr>
        </p:nvPicPr>
        <p:blipFill>
          <a:blip r:embed="rId1"/>
          <a:srcRect b="7813"/>
          <a:stretch>
            <a:fillRect/>
          </a:stretch>
        </p:blipFill>
        <p:spPr>
          <a:xfrm>
            <a:off x="228600" y="1447800"/>
            <a:ext cx="8686800" cy="4953000"/>
          </a:xfrm>
        </p:spPr>
      </p:pic>
    </p:spTree>
  </p:cSld>
  <p:clrMapOvr>
    <a:masterClrMapping/>
  </p:clrMapOvr>
  <p:transition>
    <p:wedg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Supported Languages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Python  - </a:t>
            </a:r>
            <a:r>
              <a:rPr dirty="0"/>
              <a:t>Minimum codes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Scala      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Java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R   - </a:t>
            </a:r>
            <a:r>
              <a:rPr dirty="0"/>
              <a:t>For Statistical purpose </a:t>
            </a:r>
            <a:r>
              <a:rPr b="1" dirty="0"/>
              <a:t>- Visualization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Ruby  </a:t>
            </a:r>
            <a:r>
              <a:rPr dirty="0"/>
              <a:t>and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Clojure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u="sng" dirty="0"/>
              <a:t>Note: </a:t>
            </a:r>
            <a:r>
              <a:rPr dirty="0"/>
              <a:t>Must thorough on Unix – shell commands 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dirty="0"/>
              <a:t>                and SQL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4478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NOSQL (Not Only SQL) – Databases &amp; its Examples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Key-Value: Represent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as a Collection of  KV Pairs (known as  Dictionary or Map)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Graph 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 Data as a Network of nodes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7" name="Picture 4" descr="H:\New folder\data_management-nosql.pn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600200"/>
            <a:ext cx="8839200" cy="4876800"/>
          </a:xfrm>
        </p:spPr>
      </p:pic>
    </p:spTree>
  </p:cSld>
  <p:clrMapOvr>
    <a:masterClrMapping/>
  </p:clrMapOvr>
  <p:transition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NOSQL - Types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8611" name="Picture 2" descr="H:\New folder\25207df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 r="31885"/>
          <a:stretch>
            <a:fillRect/>
          </a:stretch>
        </p:blipFill>
        <p:spPr>
          <a:xfrm>
            <a:off x="228600" y="990600"/>
            <a:ext cx="8763000" cy="5486400"/>
          </a:xfrm>
        </p:spPr>
      </p:pic>
    </p:spTree>
  </p:cSld>
  <p:clrMapOvr>
    <a:masterClrMapping/>
  </p:clrMapOvr>
  <p:transition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58825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Spark – History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9635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1625" y="1066800"/>
            <a:ext cx="8613775" cy="5334000"/>
          </a:xfrm>
        </p:spPr>
      </p:pic>
    </p:spTree>
  </p:cSld>
  <p:clrMapOvr>
    <a:masterClrMapping/>
  </p:clrMapOvr>
  <p:transition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Spark Analytic - Stack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065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2400" y="1066800"/>
            <a:ext cx="8839200" cy="5334000"/>
          </a:xfrm>
        </p:spPr>
      </p:pic>
    </p:spTree>
  </p:cSld>
  <p:clrMapOvr>
    <a:masterClrMapping/>
  </p:clrMapOvr>
  <p:transition>
    <p:wedg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Potential data processing engines to replace MapReduce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683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066800"/>
            <a:ext cx="8686800" cy="5410200"/>
          </a:xfr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Data Science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04238" cy="54864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b="1" dirty="0"/>
              <a:t>Data Science </a:t>
            </a:r>
            <a:r>
              <a:rPr sz="2400" dirty="0"/>
              <a:t>combines the traditional scientific methods with the ability to crunch, explore, learn and gain </a:t>
            </a:r>
            <a:r>
              <a:rPr sz="2400" b="1" dirty="0"/>
              <a:t>deep insight for Big Data. </a:t>
            </a:r>
            <a:endParaRPr sz="2400" b="1" dirty="0"/>
          </a:p>
          <a:p>
            <a:pPr algn="just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sz="2400" dirty="0"/>
              <a:t>Evolution of streaming </a:t>
            </a:r>
            <a:r>
              <a:rPr sz="2400" b="1" dirty="0"/>
              <a:t>data</a:t>
            </a:r>
            <a:r>
              <a:rPr sz="2400" dirty="0"/>
              <a:t>, there will be an increasing demand for Big Data Analytics (BDA) in.</a:t>
            </a:r>
            <a:r>
              <a:rPr sz="2400" b="1" dirty="0"/>
              <a:t> Data Science Age.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sz="2400" u="sng" dirty="0"/>
              <a:t>World’s data volume </a:t>
            </a:r>
            <a:r>
              <a:rPr sz="2400" dirty="0"/>
              <a:t>is expected to grow </a:t>
            </a:r>
            <a:r>
              <a:rPr sz="2400" u="sng" dirty="0"/>
              <a:t>40% per year,</a:t>
            </a:r>
            <a:r>
              <a:rPr sz="2400" dirty="0"/>
              <a:t> and </a:t>
            </a:r>
            <a:r>
              <a:rPr sz="2400" u="sng" dirty="0"/>
              <a:t>50 times by 2020.</a:t>
            </a:r>
            <a:endParaRPr sz="2400" u="sng" dirty="0"/>
          </a:p>
          <a:p>
            <a:pPr algn="just"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dirty="0"/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4419600"/>
            <a:ext cx="56388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Evolution of Data and Big Data process engines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2707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1371600"/>
            <a:ext cx="8686800" cy="4953000"/>
          </a:xfrm>
        </p:spPr>
      </p:pic>
    </p:spTree>
  </p:cSld>
  <p:clrMapOvr>
    <a:masterClrMapping/>
  </p:clrMapOvr>
  <p:transition>
    <p:wedg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Computing Platforms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To analyze the massive data set in an effective manner, it is essential to have suitable hardware, software. i.e.,  we must have effective computing platforms, developing tools and algorithms.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Huge datasets </a:t>
            </a:r>
            <a:r>
              <a:rPr sz="2000" dirty="0"/>
              <a:t>are analyzed w.r.t data volume, band width of network used &amp; different constraints of computations like End-User locations, algorithms / techniques used etc., 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Computational platforms for </a:t>
            </a:r>
            <a:r>
              <a:rPr sz="2000" b="1" dirty="0"/>
              <a:t>performing large data  set analysis </a:t>
            </a:r>
            <a:r>
              <a:rPr sz="2000" dirty="0"/>
              <a:t>can be categorized into </a:t>
            </a:r>
            <a:r>
              <a:rPr sz="2000" b="1" u="sng" dirty="0"/>
              <a:t>FOUR </a:t>
            </a:r>
            <a:r>
              <a:rPr sz="2000" dirty="0"/>
              <a:t>main models .</a:t>
            </a:r>
            <a:endParaRPr sz="20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Supercomputing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Grid computing  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Cloud computing and </a:t>
            </a:r>
            <a:endParaRPr sz="1500" dirty="0"/>
          </a:p>
          <a:p>
            <a:pPr lvl="1" algn="just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500" dirty="0"/>
              <a:t>Heterogeneous computing – Computer architecture that uses different types of  computational processors such as GPP (General purpose processors) and GPU (Graphics Processing Unit)</a:t>
            </a:r>
            <a:endParaRPr sz="1500" dirty="0"/>
          </a:p>
        </p:txBody>
      </p:sp>
    </p:spTree>
  </p:cSld>
  <p:clrMapOvr>
    <a:masterClrMapping/>
  </p:clrMapOvr>
  <p:transition>
    <p:wedg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Choosing a Platforms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613775" cy="4572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Platforms based on Scaling: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Scaling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(Scale-Out):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Apache Hadoop, MR, Spark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P to P Networks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      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(Scale-Up):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HPC clusters, Multi-core  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processors, GPU, FPGA, GPGPU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Decision to be taken depends 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Size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Speed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Throughput Optimization  and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Development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Typical Vendors in BD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MapR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Cloudera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Hortonworks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IBM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Teradata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Intel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AWS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 Pivotal Software and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Microsoft 	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Major Industries Using </a:t>
            </a:r>
            <a:r>
              <a:rPr sz="2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BIG DATA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Healthcare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Gene Sequencing, Bioinformatics, Pharmaceutical Research, Prediction of diseases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Banking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Modeling true risks, Fraud Detection, Threat Analysis, Trade Surveillance, Credit Scoring and Analysis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Advertising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Ad targeting, Recommendation Engine, Click Fraud Detection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Telecommunications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Customer churn Prevention, Network Optimization, Calling data record analysis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 Manufacturing </a:t>
            </a:r>
            <a:endParaRPr sz="2400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200" dirty="0"/>
              <a:t>Product Research, Engineering Analysis, Quality Analysis</a:t>
            </a:r>
            <a:endParaRPr sz="12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400" dirty="0"/>
              <a:t> </a:t>
            </a:r>
            <a:endParaRPr sz="24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400" dirty="0"/>
          </a:p>
        </p:txBody>
      </p:sp>
    </p:spTree>
  </p:cSld>
  <p:clrMapOvr>
    <a:masterClrMapping/>
  </p:clrMapOvr>
  <p:transition>
    <p:wedg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Impact of BD Analytics in Health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613775" cy="48768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b="1" u="sng" dirty="0"/>
              <a:t>Health BD Analytics </a:t>
            </a:r>
            <a:r>
              <a:rPr sz="2400" dirty="0"/>
              <a:t>can detect </a:t>
            </a:r>
            <a:r>
              <a:rPr sz="2400" u="sng" dirty="0"/>
              <a:t>critical-clinical state-of-affairs </a:t>
            </a:r>
            <a:r>
              <a:rPr sz="2400" dirty="0"/>
              <a:t>to provide </a:t>
            </a:r>
            <a:r>
              <a:rPr sz="2400" b="1" u="sng" dirty="0"/>
              <a:t>patients-wellness centric </a:t>
            </a:r>
            <a:r>
              <a:rPr sz="2400" dirty="0"/>
              <a:t>outcomes.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It will become a part of better </a:t>
            </a:r>
            <a:r>
              <a:rPr sz="2400" b="1" dirty="0"/>
              <a:t>solution-centric</a:t>
            </a:r>
            <a:r>
              <a:rPr sz="2400" dirty="0"/>
              <a:t> to predict epidemics, reduce preventable deaths by invoking proactive measures.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It </a:t>
            </a:r>
            <a:r>
              <a:rPr sz="2400" u="sng" dirty="0"/>
              <a:t>explores</a:t>
            </a:r>
            <a:r>
              <a:rPr sz="2400" dirty="0"/>
              <a:t> the hidden behavioral patterns of people, controlling, escalating healthcare overheads and </a:t>
            </a:r>
            <a:r>
              <a:rPr sz="2400" u="sng" dirty="0"/>
              <a:t>augment</a:t>
            </a:r>
            <a:r>
              <a:rPr sz="2400" dirty="0"/>
              <a:t> the </a:t>
            </a:r>
            <a:r>
              <a:rPr sz="2400" b="1" dirty="0"/>
              <a:t>QoL (Quality of Living) </a:t>
            </a:r>
            <a:r>
              <a:rPr sz="2400" dirty="0"/>
              <a:t>style to every patient. </a:t>
            </a:r>
            <a:endParaRPr sz="24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400" dirty="0"/>
              <a:t>According to a </a:t>
            </a:r>
            <a:r>
              <a:rPr sz="2400" b="1" dirty="0"/>
              <a:t>McKinsey report, big data</a:t>
            </a:r>
            <a:r>
              <a:rPr sz="2400" dirty="0"/>
              <a:t> </a:t>
            </a:r>
            <a:r>
              <a:rPr sz="2400" b="1" dirty="0"/>
              <a:t>analytics</a:t>
            </a:r>
            <a:r>
              <a:rPr sz="2400" dirty="0"/>
              <a:t> is the platform to deliver five values to healthcare: </a:t>
            </a:r>
            <a:r>
              <a:rPr sz="2400" u="sng" dirty="0"/>
              <a:t>Right Living, Right Care, Right Provider, Right Value and Right Innovation.</a:t>
            </a:r>
            <a:endParaRPr sz="24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400" dirty="0"/>
          </a:p>
        </p:txBody>
      </p:sp>
    </p:spTree>
  </p:cSld>
  <p:clrMapOvr>
    <a:masterClrMapping/>
  </p:clrMapOvr>
  <p:transition>
    <p:wedg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Bio -Medical Big Data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It consists of molecule, cell structure and population data.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Bio medical data analytics is used to discover, development and delivery for personalized care. 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Sharing in the bio-medical sciences can present sociological challenges.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Example: </a:t>
            </a:r>
            <a:endParaRPr dirty="0"/>
          </a:p>
          <a:p>
            <a:pPr lvl="2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Data sharing in the neurosciences provides a valuable information </a:t>
            </a:r>
            <a:endParaRPr dirty="0"/>
          </a:p>
        </p:txBody>
      </p:sp>
    </p:spTree>
  </p:cSld>
  <p:clrMapOvr>
    <a:masterClrMapping/>
  </p:clrMapOvr>
  <p:transition>
    <p:wedg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New Approach to Health BD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600" b="1" dirty="0"/>
              <a:t>It can help in following areas:</a:t>
            </a:r>
            <a:r>
              <a:rPr sz="1600" b="1" i="1" dirty="0"/>
              <a:t> </a:t>
            </a:r>
            <a:endParaRPr sz="16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Clinical Treatments (Operations):</a:t>
            </a:r>
            <a:r>
              <a:rPr sz="1400" b="1" dirty="0"/>
              <a:t> Storage of healthcare data permits to perform analytics.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Administration</a:t>
            </a:r>
            <a:r>
              <a:rPr sz="1400" b="1" dirty="0"/>
              <a:t>: Keeps track of all transactions records, EHRs data.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Health Policy:</a:t>
            </a:r>
            <a:r>
              <a:rPr sz="1400" b="1" dirty="0"/>
              <a:t>  Helps to governments to make decision on policy with respect to health, health budget.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Clinical Research and Development</a:t>
            </a:r>
            <a:r>
              <a:rPr sz="1400" b="1" dirty="0"/>
              <a:t>: BDA will assist medical students to do research.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Public health</a:t>
            </a:r>
            <a:r>
              <a:rPr sz="1400" b="1" dirty="0"/>
              <a:t>: To track infectious diseases outbreak, pattern analysis in improving public health.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Patient Profile Analytics</a:t>
            </a:r>
            <a:r>
              <a:rPr sz="1400" b="1" dirty="0"/>
              <a:t>: To know about individuals health details.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Device/Remote monitoring</a:t>
            </a:r>
            <a:r>
              <a:rPr sz="1400" b="1" dirty="0"/>
              <a:t>:  Data from real time environment like CCTV footages.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Outcome of clinical results/safety</a:t>
            </a:r>
            <a:r>
              <a:rPr sz="1400" b="1" dirty="0"/>
              <a:t>: During emergency &amp; safety, access of  patient’s record would assist.</a:t>
            </a:r>
            <a:endParaRPr sz="1400" b="1" i="1"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sz="1400" b="1" i="1" dirty="0"/>
              <a:t>Fraud Detection</a:t>
            </a:r>
            <a:r>
              <a:rPr sz="1400" b="1" dirty="0"/>
              <a:t>: Fraudulent Insurance claim can be eliminated.</a:t>
            </a:r>
            <a:endParaRPr sz="1400" b="1" i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800" dirty="0"/>
          </a:p>
        </p:txBody>
      </p:sp>
    </p:spTree>
  </p:cSld>
  <p:clrMapOvr>
    <a:masterClrMapping/>
  </p:clrMapOvr>
  <p:transition>
    <p:wedg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</a:t>
            </a:r>
            <a:r>
              <a:rPr lang="zh-CN" altLang="x-none"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Technology Big Players</a:t>
            </a: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in HC Applications</a:t>
            </a:r>
            <a:br>
              <a:rPr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In Healthcare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Diagnosis, Treatment and Re-admission are core applications areas in Health Care Analytics to probe the analysis</a:t>
            </a:r>
            <a:endParaRPr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Technology Big Players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Amazon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Microsoft’s Health Vault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Google, IBM’s Pure Data Solution-Diagnosis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Watson Health-Super computer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Watson Care Manager (WCM)-Treatment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</a:pPr>
            <a:r>
              <a:rPr dirty="0"/>
              <a:t>Piedmont Healthcare’s Patient First – CVD - Readmission</a:t>
            </a:r>
            <a:endParaRPr dirty="0"/>
          </a:p>
          <a:p>
            <a:pPr lvl="2" algn="just">
              <a:buClr>
                <a:srgbClr val="8CADAE"/>
              </a:buClr>
              <a:buSzPct val="75000"/>
              <a:buFont typeface="Wingdings 2" panose="05020102010507070707" pitchFamily="18" charset="2"/>
              <a:buNone/>
            </a:pPr>
            <a:endParaRPr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4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Examples of Big data analytics based applications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Text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Web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Multimedia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Social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Network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Visual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Genomic analytics and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Patient profile analytics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Data Science Process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286000"/>
            <a:ext cx="8504238" cy="41148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1600" dirty="0"/>
              <a:t>                   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600" b="1" dirty="0"/>
              <a:t>Data Preprocessing: </a:t>
            </a:r>
            <a:r>
              <a:rPr sz="1600" dirty="0"/>
              <a:t> </a:t>
            </a:r>
            <a:r>
              <a:rPr sz="1600" b="1" dirty="0"/>
              <a:t>Data </a:t>
            </a:r>
            <a:r>
              <a:rPr sz="1600" dirty="0"/>
              <a:t>[Clean, Integration, Transformation, Aggregate, 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1600" dirty="0"/>
              <a:t>       Reduction] </a:t>
            </a:r>
            <a:r>
              <a:rPr sz="1600" b="1" dirty="0"/>
              <a:t>Imperfect Data: </a:t>
            </a:r>
            <a:r>
              <a:rPr sz="1600" dirty="0"/>
              <a:t>Missing, Noisy etc., Reduce Dimensionality….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600"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600" b="1" dirty="0"/>
              <a:t>Data Processing: </a:t>
            </a:r>
            <a:r>
              <a:rPr sz="1600" dirty="0"/>
              <a:t>Explore, Represent, Link, Learn from Data, Deliver insights….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600" b="1" dirty="0"/>
              <a:t>Data Analytics: </a:t>
            </a:r>
            <a:r>
              <a:rPr sz="1600" dirty="0"/>
              <a:t>Classification, Clustering, Regression, DT, Association, Visual Analytics etc.,   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1600" b="1" u="sng" dirty="0"/>
              <a:t>Evolution: </a:t>
            </a:r>
            <a:r>
              <a:rPr sz="1600" b="1" dirty="0"/>
              <a:t>DBMS-based </a:t>
            </a:r>
            <a:r>
              <a:rPr sz="1600" dirty="0"/>
              <a:t>(Structured Content) </a:t>
            </a:r>
            <a:r>
              <a:rPr sz="1600" dirty="0">
                <a:sym typeface="Wingdings" panose="05000000000000000000" pitchFamily="2" charset="2"/>
              </a:rPr>
              <a:t> </a:t>
            </a:r>
            <a:r>
              <a:rPr sz="1600" b="1" dirty="0">
                <a:sym typeface="Wingdings" panose="05000000000000000000" pitchFamily="2" charset="2"/>
              </a:rPr>
              <a:t>Web-based </a:t>
            </a:r>
            <a:r>
              <a:rPr sz="1600" dirty="0">
                <a:sym typeface="Wingdings" panose="05000000000000000000" pitchFamily="2" charset="2"/>
              </a:rPr>
              <a:t>(Unstructured  </a:t>
            </a:r>
            <a:endParaRPr sz="1600" dirty="0">
              <a:sym typeface="Wingdings" panose="05000000000000000000" pitchFamily="2" charset="2"/>
            </a:endParaRPr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1600" dirty="0">
                <a:sym typeface="Wingdings" panose="05000000000000000000" pitchFamily="2" charset="2"/>
              </a:rPr>
              <a:t>                             Content)  </a:t>
            </a:r>
            <a:r>
              <a:rPr sz="1600" b="1" dirty="0">
                <a:sym typeface="Wingdings" panose="05000000000000000000" pitchFamily="2" charset="2"/>
              </a:rPr>
              <a:t>Mobile and Sensor based </a:t>
            </a:r>
            <a:r>
              <a:rPr sz="1600" dirty="0">
                <a:sym typeface="Wingdings" panose="05000000000000000000" pitchFamily="2" charset="2"/>
              </a:rPr>
              <a:t>Content</a:t>
            </a: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1600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219200"/>
            <a:ext cx="85344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362200"/>
            <a:ext cx="1295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581400"/>
            <a:ext cx="1371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0"/>
            <a:ext cx="1295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62200"/>
            <a:ext cx="1676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2362200"/>
            <a:ext cx="16764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28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Identified Key issues in big data</a:t>
            </a:r>
            <a:endParaRPr sz="28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b="1" dirty="0"/>
              <a:t>Key issues identified in big data are</a:t>
            </a:r>
            <a:endParaRPr b="1"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Sufficient speed for large data size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Familiarize the data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Exploring data quality</a:t>
            </a:r>
            <a:endParaRPr dirty="0"/>
          </a:p>
          <a:p>
            <a:pPr lvl="1">
              <a:buClr>
                <a:schemeClr val="accent2"/>
              </a:buClr>
              <a:buSzPct val="70000"/>
              <a:buFont typeface="Wingdings" panose="05000000000000000000" pitchFamily="2" charset="2"/>
            </a:pPr>
            <a:r>
              <a:rPr dirty="0"/>
              <a:t>Displaying meaningful results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dirty="0"/>
          </a:p>
        </p:txBody>
      </p:sp>
    </p:spTree>
  </p:cSld>
  <p:clrMapOvr>
    <a:masterClrMapping/>
  </p:clrMapOvr>
  <p:transition>
    <p:wedg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BD Applications – Promises of BD</a:t>
            </a:r>
            <a:endParaRPr sz="32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Weather prediction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Medical diagnosis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Financial markets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Resource management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Computational social science</a:t>
            </a:r>
            <a:endParaRPr dirty="0"/>
          </a:p>
          <a:p>
            <a:pPr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dirty="0"/>
              <a:t>Smart buildings and cities</a:t>
            </a:r>
            <a:endParaRPr dirty="0"/>
          </a:p>
        </p:txBody>
      </p:sp>
    </p:spTree>
  </p:cSld>
  <p:clrMapOvr>
    <a:masterClrMapping/>
  </p:clrMapOvr>
  <p:transition>
    <p:wedg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BD has changed the world in Football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Collect data, Do something with it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4995" name="Picture 6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04800" y="1219200"/>
            <a:ext cx="8839200" cy="5181600"/>
          </a:xfrm>
        </p:spPr>
      </p:pic>
    </p:spTree>
  </p:cSld>
  <p:clrMapOvr>
    <a:masterClrMapping/>
  </p:clrMapOvr>
  <p:transition>
    <p:wedg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Eg., Promises of BD - Traffic Management</a:t>
            </a:r>
            <a:endParaRPr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6019" name="Picture 2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35100" y="1527175"/>
            <a:ext cx="6237288" cy="4572000"/>
          </a:xfrm>
        </p:spPr>
      </p:pic>
      <p:sp>
        <p:nvSpPr>
          <p:cNvPr id="86020" name="Rectangle 4"/>
          <p:cNvSpPr/>
          <p:nvPr/>
        </p:nvSpPr>
        <p:spPr>
          <a:xfrm>
            <a:off x="2286000" y="2971800"/>
            <a:ext cx="4572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Arial" panose="020B0604020202020204" pitchFamily="34" charset="0"/>
              </a:rPr>
              <a:t>(1) Collect data</a:t>
            </a:r>
            <a:endParaRPr b="1" dirty="0">
              <a:latin typeface="Arial" panose="020B0604020202020204" pitchFamily="34" charset="0"/>
            </a:endParaRPr>
          </a:p>
          <a:p>
            <a:r>
              <a:rPr b="1" dirty="0">
                <a:latin typeface="Arial" panose="020B0604020202020204" pitchFamily="34" charset="0"/>
              </a:rPr>
              <a:t>(2) Do something with it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 eaLnBrk="1" hangingPunct="1"/>
            <a:r>
              <a:rPr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Famous Sayings</a:t>
            </a:r>
            <a:endParaRPr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7043" name="Rectangle 3"/>
          <p:cNvSpPr>
            <a:spLocks noGrp="1" noRot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Teachers are using their brain in 15%.</a:t>
            </a:r>
            <a:endParaRPr dirty="0"/>
          </a:p>
          <a:p>
            <a:pPr eaLnBrk="1" hangingPunct="1"/>
            <a:r>
              <a:rPr dirty="0"/>
              <a:t>Students are using their brain in 40%.</a:t>
            </a:r>
            <a:endParaRPr dirty="0"/>
          </a:p>
          <a:p>
            <a:pPr eaLnBrk="1" hangingPunct="1"/>
            <a:r>
              <a:rPr dirty="0"/>
              <a:t>Researchers are using their brain in 80%.</a:t>
            </a:r>
            <a:endParaRPr dirty="0"/>
          </a:p>
          <a:p>
            <a:pPr eaLnBrk="1" hangingPunct="1"/>
            <a:endParaRPr dirty="0"/>
          </a:p>
          <a:p>
            <a:pPr eaLnBrk="1" hangingPunct="1"/>
            <a:r>
              <a:rPr dirty="0">
                <a:solidFill>
                  <a:srgbClr val="FF0000"/>
                </a:solidFill>
              </a:rPr>
              <a:t>Best teacher teaches from heart and not from books.</a:t>
            </a:r>
            <a:endParaRPr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3_example.jpg"/>
          <p:cNvPicPr>
            <a:picLocks noGrp="1" noChangeAspect="1"/>
          </p:cNvPicPr>
          <p:nvPr isPhoto="1"/>
        </p:nvPicPr>
        <p:blipFill>
          <a:blip r:embed="rId1">
            <a:lum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2057400"/>
            <a:ext cx="64008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9600" b="1" dirty="0">
                <a:latin typeface="Arial" panose="020B0604020202020204" pitchFamily="34" charset="0"/>
              </a:rPr>
              <a:t>Thank You</a:t>
            </a:r>
            <a:endParaRPr sz="9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58825"/>
          </a:xfrm>
        </p:spPr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Analytics Technology  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u="sng" dirty="0"/>
              <a:t>Analytics:</a:t>
            </a:r>
            <a:r>
              <a:rPr sz="2000" b="1" dirty="0"/>
              <a:t>   </a:t>
            </a:r>
            <a:r>
              <a:rPr sz="2000" dirty="0"/>
              <a:t>It is a Real-world use of Big Data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  [How innovative enterprises </a:t>
            </a:r>
            <a:r>
              <a:rPr sz="2000" b="1" u="sng" dirty="0"/>
              <a:t>extract </a:t>
            </a:r>
            <a:r>
              <a:rPr sz="2000" dirty="0"/>
              <a:t>value from uncertain data]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b="1" i="1" dirty="0"/>
              <a:t>   </a:t>
            </a:r>
            <a:r>
              <a:rPr sz="2000" b="1" dirty="0"/>
              <a:t>Analytics </a:t>
            </a:r>
            <a:r>
              <a:rPr sz="2000" b="1" i="1" dirty="0"/>
              <a:t>(“Data Analytics”) </a:t>
            </a:r>
            <a:r>
              <a:rPr sz="2000" dirty="0"/>
              <a:t>refers to the organized computational analysis to transform 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   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		</a:t>
            </a:r>
            <a:r>
              <a:rPr sz="2000" b="1" u="sng" dirty="0"/>
              <a:t>Data </a:t>
            </a:r>
            <a:r>
              <a:rPr sz="2000" b="1" dirty="0">
                <a:sym typeface="Wingdings" panose="05000000000000000000" pitchFamily="2" charset="2"/>
              </a:rPr>
              <a:t> </a:t>
            </a:r>
            <a:r>
              <a:rPr sz="2000" b="1" dirty="0"/>
              <a:t>into </a:t>
            </a:r>
            <a:r>
              <a:rPr sz="2000" b="1" dirty="0">
                <a:sym typeface="Wingdings" panose="05000000000000000000" pitchFamily="2" charset="2"/>
              </a:rPr>
              <a:t> </a:t>
            </a:r>
            <a:r>
              <a:rPr sz="2000" b="1" u="sng" dirty="0">
                <a:sym typeface="Wingdings" panose="05000000000000000000" pitchFamily="2" charset="2"/>
              </a:rPr>
              <a:t>I</a:t>
            </a:r>
            <a:r>
              <a:rPr sz="2000" b="1" u="sng" dirty="0"/>
              <a:t>nformation</a:t>
            </a:r>
            <a:r>
              <a:rPr sz="2000" b="1" dirty="0"/>
              <a:t> and </a:t>
            </a:r>
            <a:r>
              <a:rPr sz="2000" b="1" u="sng" dirty="0"/>
              <a:t>Knowledge</a:t>
            </a:r>
            <a:endParaRPr sz="2000" b="1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u="sng" dirty="0"/>
              <a:t>   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sz="2000" dirty="0"/>
              <a:t>              called “</a:t>
            </a:r>
            <a:r>
              <a:rPr sz="2000" b="1" i="1" dirty="0"/>
              <a:t>Data-driven decision-making”.</a:t>
            </a:r>
            <a:endParaRPr sz="2000" b="1" i="1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b="1" i="1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Aim is to discover data collected from different sources and analyze those data to reach-out an </a:t>
            </a:r>
            <a:r>
              <a:rPr sz="2000" u="sng" dirty="0"/>
              <a:t>optimal decision.</a:t>
            </a:r>
            <a:endParaRPr sz="2000" u="sng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endParaRPr sz="2000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lstStyle/>
          <a:p>
            <a:pPr>
              <a:buNone/>
            </a:pPr>
            <a:r>
              <a:rPr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Data Analytics</a:t>
            </a:r>
            <a:endParaRPr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 vert="horz" wrap="square" lIns="91440" tIns="45720" rIns="91440" bIns="45720" anchor="t" anchorCtr="0"/>
          <a:lstStyle/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Data Analytics (DA) </a:t>
            </a:r>
            <a:r>
              <a:rPr sz="2000" dirty="0"/>
              <a:t>is the science of examining raw data with the purpose of drawing conclusions about that information.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DA are used in industries to make better </a:t>
            </a:r>
            <a:r>
              <a:rPr sz="2000" b="1" dirty="0"/>
              <a:t>business decisions </a:t>
            </a:r>
            <a:r>
              <a:rPr sz="2000" dirty="0"/>
              <a:t>and in the </a:t>
            </a:r>
            <a:r>
              <a:rPr sz="2000" b="1" dirty="0"/>
              <a:t>sciences </a:t>
            </a:r>
            <a:r>
              <a:rPr sz="2000" dirty="0"/>
              <a:t>to verify or disprove existing models or theories.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dirty="0"/>
              <a:t>It can be greatly used to </a:t>
            </a:r>
            <a:r>
              <a:rPr sz="2000" b="1" dirty="0"/>
              <a:t>improvise the healthcare sector </a:t>
            </a:r>
            <a:r>
              <a:rPr sz="2000" dirty="0"/>
              <a:t>by effective cost management, improved, timely and effective treatment.</a:t>
            </a: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endParaRPr sz="2000" dirty="0"/>
          </a:p>
          <a:p>
            <a:pPr algn="just">
              <a:buClr>
                <a:schemeClr val="accent1"/>
              </a:buClr>
              <a:buSzPct val="85000"/>
              <a:buFont typeface="Wingdings 2" panose="05020102010507070707" pitchFamily="18" charset="2"/>
            </a:pPr>
            <a:r>
              <a:rPr sz="2000" b="1" dirty="0"/>
              <a:t>Big Data Analytics (BDA) </a:t>
            </a:r>
            <a:r>
              <a:rPr sz="2000" dirty="0"/>
              <a:t>has emerged as an </a:t>
            </a:r>
            <a:r>
              <a:rPr sz="2000" b="1" dirty="0"/>
              <a:t>Advance Analytical Technology </a:t>
            </a:r>
            <a:r>
              <a:rPr sz="2000" dirty="0"/>
              <a:t>where large-scale and multifaceted data are processed under specific analytical methods.</a:t>
            </a:r>
            <a:endParaRPr sz="2000" dirty="0"/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21862</Words>
  <Application>WPS Presentation</Application>
  <PresentationFormat>On-screen Show (4:3)</PresentationFormat>
  <Paragraphs>621</Paragraphs>
  <Slides>75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8" baseType="lpstr">
      <vt:lpstr>Arial</vt:lpstr>
      <vt:lpstr>SimSun</vt:lpstr>
      <vt:lpstr>Wingdings</vt:lpstr>
      <vt:lpstr>Georgia</vt:lpstr>
      <vt:lpstr>Wingdings 2</vt:lpstr>
      <vt:lpstr>Wingdings 2</vt:lpstr>
      <vt:lpstr>Times New Roman</vt:lpstr>
      <vt:lpstr>Microsoft YaHei</vt:lpstr>
      <vt:lpstr>Arial Unicode MS</vt:lpstr>
      <vt:lpstr>Calibri</vt:lpstr>
      <vt:lpstr>方正舒体</vt:lpstr>
      <vt:lpstr>Segoe Print</vt:lpstr>
      <vt:lpstr>Civic</vt:lpstr>
      <vt:lpstr>BIG DATA ANALYTICS – In a Nutshell</vt:lpstr>
      <vt:lpstr>PRESENT SCENARIO  IT = Computer + Communication + Contents (web)</vt:lpstr>
      <vt:lpstr>Inspired Slogan</vt:lpstr>
      <vt:lpstr>Terabytes (Or) Terrorbytes ?</vt:lpstr>
      <vt:lpstr>PowerPoint 演示文稿</vt:lpstr>
      <vt:lpstr>Data Science</vt:lpstr>
      <vt:lpstr>Data Science Process</vt:lpstr>
      <vt:lpstr>Analytics Technology  </vt:lpstr>
      <vt:lpstr>Data Analytics</vt:lpstr>
      <vt:lpstr> BD Process</vt:lpstr>
      <vt:lpstr>Big Data  Meaning</vt:lpstr>
      <vt:lpstr>Core Knowledge to Understand BD &amp; Analytics</vt:lpstr>
      <vt:lpstr>Popular BD - Definitions</vt:lpstr>
      <vt:lpstr>Motivation Behind Big Data </vt:lpstr>
      <vt:lpstr>Big Data- Six Blind Men &amp; Giant Elephant [Limited view of each blind man leads to biased conclusion]</vt:lpstr>
      <vt:lpstr>BD Analytics Infrastructure</vt:lpstr>
      <vt:lpstr>Key Motivations of BD Analytics</vt:lpstr>
      <vt:lpstr>Data-Intensive Technology</vt:lpstr>
      <vt:lpstr>BD Analytics</vt:lpstr>
      <vt:lpstr>BD Analytics &amp; Services</vt:lpstr>
      <vt:lpstr>BD Stack / Phases - To discover patterns</vt:lpstr>
      <vt:lpstr>Principle of Computational Processing 	 </vt:lpstr>
      <vt:lpstr>Two Sources of Data / Four BD Types</vt:lpstr>
      <vt:lpstr>Types of Analytics</vt:lpstr>
      <vt:lpstr>BD Data Classification</vt:lpstr>
      <vt:lpstr>Different “V” Definitions</vt:lpstr>
      <vt:lpstr>Multi “V”</vt:lpstr>
      <vt:lpstr>BD Dimensions/ Characteristics/Properties = Multi “V”</vt:lpstr>
      <vt:lpstr>3 V’s of BD (Eg., Genomics, Astronomy,  Mobile Devices, Social Networks &amp; Transactions)</vt:lpstr>
      <vt:lpstr>BD Sources</vt:lpstr>
      <vt:lpstr>3 V’s of BD</vt:lpstr>
      <vt:lpstr>10 V’s</vt:lpstr>
      <vt:lpstr>BD Value Chain</vt:lpstr>
      <vt:lpstr>Processing BD Techniques</vt:lpstr>
      <vt:lpstr>BD  Processing Technologies / Higher-level scalable Data Processing Libraries</vt:lpstr>
      <vt:lpstr>History of Big Data – An Outlook</vt:lpstr>
      <vt:lpstr>Evolution of GFS, HDFS, MapReduce and Hadoop</vt:lpstr>
      <vt:lpstr>Apache Hadoop &amp; Core Components</vt:lpstr>
      <vt:lpstr>PowerPoint 演示文稿</vt:lpstr>
      <vt:lpstr>                            Hadoop Evolution </vt:lpstr>
      <vt:lpstr>Apache Hadoop Ecosystem (Evolving) Components</vt:lpstr>
      <vt:lpstr>Hadoop Framework or Technology Stack &amp; Ecosystem</vt:lpstr>
      <vt:lpstr>Map Reduce: More than 10000 applications in Google</vt:lpstr>
      <vt:lpstr>Map Reduce </vt:lpstr>
      <vt:lpstr>MR Capability - Workloads</vt:lpstr>
      <vt:lpstr>Clusters of News Articles (Grouping) from Google [News from India Today &amp; Economic Times]</vt:lpstr>
      <vt:lpstr>Five Steps MR – Programming Model [1. Splitting, 2. Mapping (Distribution), 3. Shuffling and Storing, 4. Reducing (Parallelizing),                                                   5. Aggregating] </vt:lpstr>
      <vt:lpstr>Map Reduce – Model </vt:lpstr>
      <vt:lpstr>Architecture – BD on Analytics</vt:lpstr>
      <vt:lpstr>Replacing Human in Machine Learning Process</vt:lpstr>
      <vt:lpstr> Major Techniques of ML - DM</vt:lpstr>
      <vt:lpstr>Machine Learning</vt:lpstr>
      <vt:lpstr>BD Supported -ML based Algorithms</vt:lpstr>
      <vt:lpstr>BD Supported Languages</vt:lpstr>
      <vt:lpstr>NOSQL (Not Only SQL) – Databases &amp; its Examples  [Key-Value: Represent Data as a Collection of  KV Pairs (known as  Dictionary or Map) Graph : Represent Data as a Network of nodes] </vt:lpstr>
      <vt:lpstr>NOSQL - Types</vt:lpstr>
      <vt:lpstr>Spark – History</vt:lpstr>
      <vt:lpstr>Spark Analytic - Stack</vt:lpstr>
      <vt:lpstr>Potential data processing engines to replace MapReduce</vt:lpstr>
      <vt:lpstr>Evolution of Data and Big Data process engines</vt:lpstr>
      <vt:lpstr>Computing Platforms</vt:lpstr>
      <vt:lpstr>Choosing a Platforms</vt:lpstr>
      <vt:lpstr>Typical Vendors in BD</vt:lpstr>
      <vt:lpstr>Major Industries Using BIG DATA </vt:lpstr>
      <vt:lpstr>Impact of BD Analytics in Health</vt:lpstr>
      <vt:lpstr>Bio -Medical Big Data </vt:lpstr>
      <vt:lpstr>New Approach to Health BD Analytics</vt:lpstr>
      <vt:lpstr>BD Technology Big Players in HC Applications </vt:lpstr>
      <vt:lpstr>Examples of Big data analytics based applications</vt:lpstr>
      <vt:lpstr>Identified Key issues in big data</vt:lpstr>
      <vt:lpstr>BD Applications – Promises of BD</vt:lpstr>
      <vt:lpstr>How BD has changed the world in Football [Collect data, Do something with it]</vt:lpstr>
      <vt:lpstr>Eg., Promises of BD - Traffic Management</vt:lpstr>
      <vt:lpstr>Famous Sayings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Applications – Road Map to Commerce</dc:title>
  <dc:creator>SABI</dc:creator>
  <cp:lastModifiedBy>Staff</cp:lastModifiedBy>
  <cp:revision>565</cp:revision>
  <dcterms:created xsi:type="dcterms:W3CDTF">2017-10-19T06:41:00Z</dcterms:created>
  <dcterms:modified xsi:type="dcterms:W3CDTF">2023-04-05T06:33:33Z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CA481AEE1DAA46AE8209CD4536068303</vt:lpwstr>
  </property>
  <property fmtid="{D5CDD505-2E9C-101B-9397-08002B2CF9AE}" pid="3" name="KSOProductBuildVer">
    <vt:lpwstr>1033-11.2.0.11516</vt:lpwstr>
  </property>
</Properties>
</file>